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sldIdLst>
    <p:sldId id="256" r:id="rId2"/>
    <p:sldId id="257" r:id="rId3"/>
    <p:sldId id="258" r:id="rId4"/>
    <p:sldId id="259" r:id="rId5"/>
    <p:sldId id="260" r:id="rId6"/>
    <p:sldId id="261" r:id="rId7"/>
    <p:sldId id="263" r:id="rId8"/>
    <p:sldId id="264" r:id="rId9"/>
    <p:sldId id="265" r:id="rId10"/>
    <p:sldId id="271" r:id="rId11"/>
    <p:sldId id="272" r:id="rId12"/>
    <p:sldId id="273" r:id="rId13"/>
    <p:sldId id="274" r:id="rId14"/>
    <p:sldId id="275" r:id="rId15"/>
    <p:sldId id="269" r:id="rId16"/>
    <p:sldId id="266" r:id="rId17"/>
    <p:sldId id="276" r:id="rId18"/>
    <p:sldId id="277" r:id="rId19"/>
    <p:sldId id="278"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336886-A464-47F9-A6B9-AFE674DFF9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4AB381-663E-4EBC-8567-21F549DAE5FA}" type="slidenum">
              <a:rPr lang="en-US" altLang="en-US"/>
              <a:pPr>
                <a:defRPr/>
              </a:pPr>
              <a:t>‹#›</a:t>
            </a:fld>
            <a:endParaRPr lang="en-US" altLang="en-US"/>
          </a:p>
        </p:txBody>
      </p:sp>
    </p:spTree>
    <p:extLst>
      <p:ext uri="{BB962C8B-B14F-4D97-AF65-F5344CB8AC3E}">
        <p14:creationId xmlns:p14="http://schemas.microsoft.com/office/powerpoint/2010/main" val="190567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57B781-2930-43B9-8808-570EA1F25EE6}" type="slidenum">
              <a:rPr lang="en-US" altLang="en-US"/>
              <a:pPr>
                <a:defRPr/>
              </a:pPr>
              <a:t>‹#›</a:t>
            </a:fld>
            <a:endParaRPr lang="en-US" altLang="en-US"/>
          </a:p>
        </p:txBody>
      </p:sp>
    </p:spTree>
    <p:extLst>
      <p:ext uri="{BB962C8B-B14F-4D97-AF65-F5344CB8AC3E}">
        <p14:creationId xmlns:p14="http://schemas.microsoft.com/office/powerpoint/2010/main" val="286985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1A2DBB-F991-49AC-A194-6A50D6D824F3}" type="slidenum">
              <a:rPr lang="en-US" altLang="en-US"/>
              <a:pPr>
                <a:defRPr/>
              </a:pPr>
              <a:t>‹#›</a:t>
            </a:fld>
            <a:endParaRPr lang="en-US" altLang="en-US"/>
          </a:p>
        </p:txBody>
      </p:sp>
    </p:spTree>
    <p:extLst>
      <p:ext uri="{BB962C8B-B14F-4D97-AF65-F5344CB8AC3E}">
        <p14:creationId xmlns:p14="http://schemas.microsoft.com/office/powerpoint/2010/main" val="213240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59AB85-F0B5-48F8-861B-E20E3346868C}" type="slidenum">
              <a:rPr lang="en-US" altLang="en-US"/>
              <a:pPr>
                <a:defRPr/>
              </a:pPr>
              <a:t>‹#›</a:t>
            </a:fld>
            <a:endParaRPr lang="en-US" altLang="en-US"/>
          </a:p>
        </p:txBody>
      </p:sp>
    </p:spTree>
    <p:extLst>
      <p:ext uri="{BB962C8B-B14F-4D97-AF65-F5344CB8AC3E}">
        <p14:creationId xmlns:p14="http://schemas.microsoft.com/office/powerpoint/2010/main" val="2445326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19F753-C2D7-438F-BA14-A4E3A80F295E}" type="slidenum">
              <a:rPr lang="en-US" altLang="en-US"/>
              <a:pPr>
                <a:defRPr/>
              </a:pPr>
              <a:t>‹#›</a:t>
            </a:fld>
            <a:endParaRPr lang="en-US" altLang="en-US"/>
          </a:p>
        </p:txBody>
      </p:sp>
    </p:spTree>
    <p:extLst>
      <p:ext uri="{BB962C8B-B14F-4D97-AF65-F5344CB8AC3E}">
        <p14:creationId xmlns:p14="http://schemas.microsoft.com/office/powerpoint/2010/main" val="126038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A03B93-BCA3-413C-8C89-AE334D6DF8D1}" type="slidenum">
              <a:rPr lang="en-US" altLang="en-US"/>
              <a:pPr>
                <a:defRPr/>
              </a:pPr>
              <a:t>‹#›</a:t>
            </a:fld>
            <a:endParaRPr lang="en-US" altLang="en-US"/>
          </a:p>
        </p:txBody>
      </p:sp>
    </p:spTree>
    <p:extLst>
      <p:ext uri="{BB962C8B-B14F-4D97-AF65-F5344CB8AC3E}">
        <p14:creationId xmlns:p14="http://schemas.microsoft.com/office/powerpoint/2010/main" val="355631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1F24E94-446F-4121-8DAE-DC6A7C0F4340}" type="slidenum">
              <a:rPr lang="en-US" altLang="en-US"/>
              <a:pPr>
                <a:defRPr/>
              </a:pPr>
              <a:t>‹#›</a:t>
            </a:fld>
            <a:endParaRPr lang="en-US" altLang="en-US"/>
          </a:p>
        </p:txBody>
      </p:sp>
    </p:spTree>
    <p:extLst>
      <p:ext uri="{BB962C8B-B14F-4D97-AF65-F5344CB8AC3E}">
        <p14:creationId xmlns:p14="http://schemas.microsoft.com/office/powerpoint/2010/main" val="76732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6C80E5-0A39-499A-BCDF-3086825663AA}" type="slidenum">
              <a:rPr lang="en-US" altLang="en-US"/>
              <a:pPr>
                <a:defRPr/>
              </a:pPr>
              <a:t>‹#›</a:t>
            </a:fld>
            <a:endParaRPr lang="en-US" altLang="en-US"/>
          </a:p>
        </p:txBody>
      </p:sp>
    </p:spTree>
    <p:extLst>
      <p:ext uri="{BB962C8B-B14F-4D97-AF65-F5344CB8AC3E}">
        <p14:creationId xmlns:p14="http://schemas.microsoft.com/office/powerpoint/2010/main" val="127878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E41DDC-65B5-4999-B587-8BF4CE01FBE8}" type="slidenum">
              <a:rPr lang="en-US" altLang="en-US"/>
              <a:pPr>
                <a:defRPr/>
              </a:pPr>
              <a:t>‹#›</a:t>
            </a:fld>
            <a:endParaRPr lang="en-US" altLang="en-US"/>
          </a:p>
        </p:txBody>
      </p:sp>
    </p:spTree>
    <p:extLst>
      <p:ext uri="{BB962C8B-B14F-4D97-AF65-F5344CB8AC3E}">
        <p14:creationId xmlns:p14="http://schemas.microsoft.com/office/powerpoint/2010/main" val="284731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0A1E70-C4D3-4B03-87CF-692E77038D18}" type="slidenum">
              <a:rPr lang="en-US" altLang="en-US"/>
              <a:pPr>
                <a:defRPr/>
              </a:pPr>
              <a:t>‹#›</a:t>
            </a:fld>
            <a:endParaRPr lang="en-US" altLang="en-US"/>
          </a:p>
        </p:txBody>
      </p:sp>
    </p:spTree>
    <p:extLst>
      <p:ext uri="{BB962C8B-B14F-4D97-AF65-F5344CB8AC3E}">
        <p14:creationId xmlns:p14="http://schemas.microsoft.com/office/powerpoint/2010/main" val="98284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BC324-6D9D-4723-AD8B-13254CE65435}" type="slidenum">
              <a:rPr lang="en-US" altLang="en-US"/>
              <a:pPr>
                <a:defRPr/>
              </a:pPr>
              <a:t>‹#›</a:t>
            </a:fld>
            <a:endParaRPr lang="en-US" altLang="en-US"/>
          </a:p>
        </p:txBody>
      </p:sp>
    </p:spTree>
    <p:extLst>
      <p:ext uri="{BB962C8B-B14F-4D97-AF65-F5344CB8AC3E}">
        <p14:creationId xmlns:p14="http://schemas.microsoft.com/office/powerpoint/2010/main" val="677764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E3EB34D-43D8-49E9-B0A2-D39B935FDE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n.org/documents/ga/res/42/ares42-187.htm" TargetMode="External"/><Relationship Id="rId2" Type="http://schemas.openxmlformats.org/officeDocument/2006/relationships/hyperlink" Target="http://en.wikipedia.org/wiki/Brundtland_Commi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2F80801-A585-46A2-A84A-30A6B97ACBCD}" type="slidenum">
              <a:rPr lang="en-US" altLang="en-US" sz="1400" smtClean="0"/>
              <a:pPr>
                <a:spcBef>
                  <a:spcPct val="0"/>
                </a:spcBef>
                <a:buFontTx/>
                <a:buNone/>
              </a:pPr>
              <a:t>1</a:t>
            </a:fld>
            <a:endParaRPr lang="en-US" altLang="en-US" sz="1400" smtClean="0"/>
          </a:p>
        </p:txBody>
      </p:sp>
      <p:sp>
        <p:nvSpPr>
          <p:cNvPr id="3075" name="Rectangle 2"/>
          <p:cNvSpPr>
            <a:spLocks noGrp="1" noChangeArrowheads="1"/>
          </p:cNvSpPr>
          <p:nvPr>
            <p:ph type="ctrTitle"/>
          </p:nvPr>
        </p:nvSpPr>
        <p:spPr>
          <a:xfrm>
            <a:off x="685800" y="228600"/>
            <a:ext cx="7772400" cy="1470025"/>
          </a:xfrm>
        </p:spPr>
        <p:txBody>
          <a:bodyPr/>
          <a:lstStyle/>
          <a:p>
            <a:pPr eaLnBrk="1" hangingPunct="1"/>
            <a:r>
              <a:rPr lang="en-US" altLang="en-US" smtClean="0"/>
              <a:t>Sustainable Development</a:t>
            </a:r>
          </a:p>
        </p:txBody>
      </p:sp>
      <p:sp>
        <p:nvSpPr>
          <p:cNvPr id="3076" name="Rectangle 3"/>
          <p:cNvSpPr>
            <a:spLocks noGrp="1" noChangeArrowheads="1"/>
          </p:cNvSpPr>
          <p:nvPr>
            <p:ph type="subTitle" idx="1"/>
          </p:nvPr>
        </p:nvSpPr>
        <p:spPr>
          <a:xfrm>
            <a:off x="381000" y="1447800"/>
            <a:ext cx="2971800" cy="4953000"/>
          </a:xfrm>
        </p:spPr>
        <p:txBody>
          <a:bodyPr/>
          <a:lstStyle/>
          <a:p>
            <a:pPr algn="just" eaLnBrk="1" hangingPunct="1">
              <a:lnSpc>
                <a:spcPct val="80000"/>
              </a:lnSpc>
            </a:pPr>
            <a:r>
              <a:rPr lang="en-US" altLang="en-US" sz="2800" b="1" smtClean="0"/>
              <a:t>Sustainable development</a:t>
            </a:r>
            <a:r>
              <a:rPr lang="en-US" altLang="en-US" sz="2800" smtClean="0"/>
              <a:t> is a pattern of resource use that aims to </a:t>
            </a:r>
            <a:r>
              <a:rPr lang="en-US" altLang="en-US" sz="2800" b="1" smtClean="0"/>
              <a:t>meet human needs</a:t>
            </a:r>
            <a:r>
              <a:rPr lang="en-US" altLang="en-US" sz="2800" smtClean="0"/>
              <a:t> while </a:t>
            </a:r>
            <a:r>
              <a:rPr lang="en-US" altLang="en-US" sz="2800" b="1" smtClean="0"/>
              <a:t>preserving the environment</a:t>
            </a:r>
            <a:r>
              <a:rPr lang="en-US" altLang="en-US" sz="2800" smtClean="0"/>
              <a:t> so that these needs can be met not only in the </a:t>
            </a:r>
            <a:r>
              <a:rPr lang="en-US" altLang="en-US" sz="2800" b="1" smtClean="0"/>
              <a:t>present</a:t>
            </a:r>
            <a:r>
              <a:rPr lang="en-US" altLang="en-US" sz="2800" smtClean="0"/>
              <a:t>, but in the </a:t>
            </a:r>
            <a:r>
              <a:rPr lang="en-US" altLang="en-US" sz="2800" b="1" smtClean="0"/>
              <a:t>indefinite future</a:t>
            </a:r>
            <a:r>
              <a:rPr lang="en-US" altLang="en-US" sz="2800" smtClean="0"/>
              <a:t>. </a:t>
            </a:r>
          </a:p>
        </p:txBody>
      </p:sp>
      <p:pic>
        <p:nvPicPr>
          <p:cNvPr id="30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752600"/>
            <a:ext cx="5105400"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5"/>
          <p:cNvSpPr txBox="1">
            <a:spLocks noChangeArrowheads="1"/>
          </p:cNvSpPr>
          <p:nvPr/>
        </p:nvSpPr>
        <p:spPr bwMode="auto">
          <a:xfrm>
            <a:off x="3657600" y="6019800"/>
            <a:ext cx="431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Source: http://en.wikipedia.org/wiki/Sustainable_development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196181F-D233-494A-AFE1-2C419A55C357}" type="slidenum">
              <a:rPr lang="en-US" altLang="en-US" sz="1400" smtClean="0"/>
              <a:pPr>
                <a:spcBef>
                  <a:spcPct val="0"/>
                </a:spcBef>
                <a:buFontTx/>
                <a:buNone/>
              </a:pPr>
              <a:t>10</a:t>
            </a:fld>
            <a:endParaRPr lang="en-US" altLang="en-US" sz="1400" smtClean="0"/>
          </a:p>
        </p:txBody>
      </p:sp>
      <p:sp>
        <p:nvSpPr>
          <p:cNvPr id="12291" name="Rectangle 3"/>
          <p:cNvSpPr>
            <a:spLocks noGrp="1" noChangeArrowheads="1"/>
          </p:cNvSpPr>
          <p:nvPr>
            <p:ph type="body" idx="1"/>
          </p:nvPr>
        </p:nvSpPr>
        <p:spPr>
          <a:xfrm>
            <a:off x="381000" y="457200"/>
            <a:ext cx="8229600" cy="6019800"/>
          </a:xfrm>
        </p:spPr>
        <p:txBody>
          <a:bodyPr/>
          <a:lstStyle/>
          <a:p>
            <a:pPr algn="just" eaLnBrk="1" hangingPunct="1">
              <a:lnSpc>
                <a:spcPct val="90000"/>
              </a:lnSpc>
            </a:pPr>
            <a:r>
              <a:rPr lang="en-US" altLang="en-US" sz="2800" b="1" smtClean="0"/>
              <a:t>Principle 8</a:t>
            </a:r>
            <a:r>
              <a:rPr lang="en-US" altLang="en-US" sz="2800" smtClean="0"/>
              <a:t>: </a:t>
            </a:r>
            <a:r>
              <a:rPr lang="en-US" altLang="en-US" sz="2800" b="1" smtClean="0"/>
              <a:t>To achieve sustainable development </a:t>
            </a:r>
            <a:r>
              <a:rPr lang="en-US" altLang="en-US" sz="2800" smtClean="0"/>
              <a:t>and a higher quality of life for all people, States should </a:t>
            </a:r>
            <a:r>
              <a:rPr lang="en-US" altLang="en-US" sz="2800" b="1" smtClean="0"/>
              <a:t>reduce and eliminate</a:t>
            </a:r>
            <a:r>
              <a:rPr lang="en-US" altLang="en-US" sz="2800" smtClean="0"/>
              <a:t> </a:t>
            </a:r>
            <a:r>
              <a:rPr lang="en-US" altLang="en-US" sz="2800" b="1" smtClean="0"/>
              <a:t>unsustainable patterns of production and consumption</a:t>
            </a:r>
            <a:r>
              <a:rPr lang="en-US" altLang="en-US" sz="2800" smtClean="0"/>
              <a:t> and promote appropriate demographic policies.                             </a:t>
            </a:r>
          </a:p>
          <a:p>
            <a:pPr algn="just" eaLnBrk="1" hangingPunct="1">
              <a:lnSpc>
                <a:spcPct val="90000"/>
              </a:lnSpc>
            </a:pPr>
            <a:r>
              <a:rPr lang="en-US" altLang="en-US" sz="2800" b="1" smtClean="0"/>
              <a:t>Principle 9</a:t>
            </a:r>
            <a:r>
              <a:rPr lang="en-US" altLang="en-US" sz="2800" smtClean="0"/>
              <a:t>: States should cooperate to strengthen endogenous </a:t>
            </a:r>
            <a:r>
              <a:rPr lang="en-US" altLang="en-US" sz="2800" b="1" smtClean="0"/>
              <a:t>capacity-building for sustainable development</a:t>
            </a:r>
            <a:r>
              <a:rPr lang="en-US" altLang="en-US" sz="2800" smtClean="0"/>
              <a:t> by improving scientific understanding through </a:t>
            </a:r>
            <a:r>
              <a:rPr lang="en-US" altLang="en-US" sz="2800" b="1" smtClean="0"/>
              <a:t>exchanges of scientific and technological knowledge</a:t>
            </a:r>
            <a:r>
              <a:rPr lang="en-US" altLang="en-US" sz="2800" smtClean="0"/>
              <a:t>, and by enhancing the development, adaptation, diffusion and </a:t>
            </a:r>
            <a:r>
              <a:rPr lang="en-US" altLang="en-US" sz="2800" b="1" smtClean="0"/>
              <a:t>transfer of technologies</a:t>
            </a:r>
            <a:r>
              <a:rPr lang="en-US" altLang="en-US" sz="2800" smtClean="0"/>
              <a:t>, including new and innovative technologies.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C0AC80D-71AA-41F8-A983-4139AFB94276}" type="slidenum">
              <a:rPr lang="en-US" altLang="en-US" sz="1400" smtClean="0"/>
              <a:pPr>
                <a:spcBef>
                  <a:spcPct val="0"/>
                </a:spcBef>
                <a:buFontTx/>
                <a:buNone/>
              </a:pPr>
              <a:t>11</a:t>
            </a:fld>
            <a:endParaRPr lang="en-US" altLang="en-US" sz="1400" smtClean="0"/>
          </a:p>
        </p:txBody>
      </p:sp>
      <p:sp>
        <p:nvSpPr>
          <p:cNvPr id="13315" name="Rectangle 3"/>
          <p:cNvSpPr>
            <a:spLocks noGrp="1" noChangeArrowheads="1"/>
          </p:cNvSpPr>
          <p:nvPr>
            <p:ph type="body" idx="1"/>
          </p:nvPr>
        </p:nvSpPr>
        <p:spPr>
          <a:xfrm>
            <a:off x="457200" y="615950"/>
            <a:ext cx="8229600" cy="5592763"/>
          </a:xfrm>
        </p:spPr>
        <p:txBody>
          <a:bodyPr/>
          <a:lstStyle/>
          <a:p>
            <a:pPr algn="just" eaLnBrk="1" hangingPunct="1">
              <a:lnSpc>
                <a:spcPct val="80000"/>
              </a:lnSpc>
            </a:pPr>
            <a:r>
              <a:rPr lang="en-US" altLang="en-US" sz="2800" b="1" smtClean="0"/>
              <a:t>Principle 10</a:t>
            </a:r>
            <a:r>
              <a:rPr lang="en-US" altLang="en-US" sz="2800" smtClean="0"/>
              <a:t>: Environmental issues are best handled with the </a:t>
            </a:r>
            <a:r>
              <a:rPr lang="en-US" altLang="en-US" sz="2800" b="1" smtClean="0"/>
              <a:t>participation of all concerned citizens</a:t>
            </a:r>
            <a:r>
              <a:rPr lang="en-US" altLang="en-US" sz="2800" smtClean="0"/>
              <a:t>, at the relevant level.  At the national level, each individual shall have appropriate </a:t>
            </a:r>
            <a:r>
              <a:rPr lang="en-US" altLang="en-US" sz="2800" b="1" smtClean="0"/>
              <a:t>access to information concerning the environment</a:t>
            </a:r>
            <a:r>
              <a:rPr lang="en-US" altLang="en-US" sz="2800" smtClean="0"/>
              <a:t> that is held by public authorities, including information on hazardous materials and activities in their communities, and the opportunity to participate in decision-making processes.  States shall facilitate and </a:t>
            </a:r>
            <a:r>
              <a:rPr lang="en-US" altLang="en-US" sz="2800" b="1" smtClean="0"/>
              <a:t>encourage public awareness</a:t>
            </a:r>
            <a:r>
              <a:rPr lang="en-US" altLang="en-US" sz="2800" smtClean="0"/>
              <a:t> and participation by making information widely available.  Effective access to </a:t>
            </a:r>
            <a:r>
              <a:rPr lang="en-US" altLang="en-US" sz="2800" b="1" smtClean="0"/>
              <a:t>judicial and administrative proceedings</a:t>
            </a:r>
            <a:r>
              <a:rPr lang="en-US" altLang="en-US" sz="2800" smtClean="0"/>
              <a:t>, including redress and remedy, shall be provided.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D947636-B190-455C-B945-5B7586418A8F}" type="slidenum">
              <a:rPr lang="en-US" altLang="en-US" sz="1400" smtClean="0"/>
              <a:pPr>
                <a:spcBef>
                  <a:spcPct val="0"/>
                </a:spcBef>
                <a:buFontTx/>
                <a:buNone/>
              </a:pPr>
              <a:t>12</a:t>
            </a:fld>
            <a:endParaRPr lang="en-US" altLang="en-US" sz="1400" smtClean="0"/>
          </a:p>
        </p:txBody>
      </p:sp>
      <p:sp>
        <p:nvSpPr>
          <p:cNvPr id="14339" name="Rectangle 3"/>
          <p:cNvSpPr>
            <a:spLocks noGrp="1" noChangeArrowheads="1"/>
          </p:cNvSpPr>
          <p:nvPr>
            <p:ph type="body" idx="1"/>
          </p:nvPr>
        </p:nvSpPr>
        <p:spPr>
          <a:xfrm>
            <a:off x="533400" y="914400"/>
            <a:ext cx="8229600" cy="4525963"/>
          </a:xfrm>
        </p:spPr>
        <p:txBody>
          <a:bodyPr/>
          <a:lstStyle/>
          <a:p>
            <a:pPr algn="just" eaLnBrk="1" hangingPunct="1">
              <a:lnSpc>
                <a:spcPct val="90000"/>
              </a:lnSpc>
            </a:pPr>
            <a:r>
              <a:rPr lang="en-US" altLang="en-US" b="1" smtClean="0"/>
              <a:t>Principle 11</a:t>
            </a:r>
            <a:r>
              <a:rPr lang="en-US" altLang="en-US" smtClean="0"/>
              <a:t>: States shall enact </a:t>
            </a:r>
            <a:r>
              <a:rPr lang="en-US" altLang="en-US" b="1" smtClean="0"/>
              <a:t>effective</a:t>
            </a:r>
            <a:r>
              <a:rPr lang="en-US" altLang="en-US" smtClean="0"/>
              <a:t> </a:t>
            </a:r>
            <a:r>
              <a:rPr lang="en-US" altLang="en-US" b="1" smtClean="0"/>
              <a:t>environmental legislation</a:t>
            </a:r>
            <a:r>
              <a:rPr lang="en-US" altLang="en-US" smtClean="0"/>
              <a:t>.  Environmental standards, management objectives and priorities should reflect the environmental and developmental context to which they apply.  </a:t>
            </a:r>
            <a:r>
              <a:rPr lang="en-US" altLang="en-US" b="1" smtClean="0"/>
              <a:t>Standards applied by some countries may be</a:t>
            </a:r>
            <a:r>
              <a:rPr lang="en-US" altLang="en-US" smtClean="0"/>
              <a:t> </a:t>
            </a:r>
            <a:r>
              <a:rPr lang="en-US" altLang="en-US" b="1" smtClean="0"/>
              <a:t>inappropriate and of unwarranted economic and social cost to other countries</a:t>
            </a:r>
            <a:r>
              <a:rPr lang="en-US" altLang="en-US" smtClean="0"/>
              <a:t>, in particular developing countries.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00640DA-062E-47B5-AA09-884E0640804E}" type="slidenum">
              <a:rPr lang="en-US" altLang="en-US" sz="1400" smtClean="0"/>
              <a:pPr>
                <a:spcBef>
                  <a:spcPct val="0"/>
                </a:spcBef>
                <a:buFontTx/>
                <a:buNone/>
              </a:pPr>
              <a:t>13</a:t>
            </a:fld>
            <a:endParaRPr lang="en-US" altLang="en-US" sz="1400" smtClean="0"/>
          </a:p>
        </p:txBody>
      </p:sp>
      <p:sp>
        <p:nvSpPr>
          <p:cNvPr id="15363" name="Rectangle 3"/>
          <p:cNvSpPr>
            <a:spLocks noGrp="1" noChangeArrowheads="1"/>
          </p:cNvSpPr>
          <p:nvPr>
            <p:ph type="body" idx="1"/>
          </p:nvPr>
        </p:nvSpPr>
        <p:spPr>
          <a:xfrm>
            <a:off x="442913" y="552450"/>
            <a:ext cx="8229600" cy="5897563"/>
          </a:xfrm>
        </p:spPr>
        <p:txBody>
          <a:bodyPr/>
          <a:lstStyle/>
          <a:p>
            <a:pPr algn="just" eaLnBrk="1" hangingPunct="1">
              <a:lnSpc>
                <a:spcPct val="80000"/>
              </a:lnSpc>
            </a:pPr>
            <a:r>
              <a:rPr lang="en-US" altLang="en-US" sz="2800" b="1" smtClean="0"/>
              <a:t>Principle 12</a:t>
            </a:r>
            <a:r>
              <a:rPr lang="en-US" altLang="en-US" sz="2800" smtClean="0"/>
              <a:t>: States should cooperate to promote a supportive and open </a:t>
            </a:r>
            <a:r>
              <a:rPr lang="en-US" altLang="en-US" sz="2800" b="1" smtClean="0"/>
              <a:t>international economic system</a:t>
            </a:r>
            <a:r>
              <a:rPr lang="en-US" altLang="en-US" sz="2800" smtClean="0"/>
              <a:t> that would lead to </a:t>
            </a:r>
            <a:r>
              <a:rPr lang="en-US" altLang="en-US" sz="2800" b="1" smtClean="0"/>
              <a:t>economic growth and sustainable development</a:t>
            </a:r>
            <a:r>
              <a:rPr lang="en-US" altLang="en-US" sz="2800" smtClean="0"/>
              <a:t> in all countries, to better address the problems of environmental degradation. </a:t>
            </a:r>
            <a:r>
              <a:rPr lang="en-US" altLang="en-US" sz="2800" b="1" smtClean="0"/>
              <a:t>Trade policy measures for environmental purposes</a:t>
            </a:r>
            <a:r>
              <a:rPr lang="en-US" altLang="en-US" sz="2800" smtClean="0"/>
              <a:t> should not constitute a means of arbitrary or </a:t>
            </a:r>
            <a:r>
              <a:rPr lang="en-US" altLang="en-US" sz="2800" b="1" smtClean="0"/>
              <a:t>unjustifiable discrimination or a disguised restriction on international trade</a:t>
            </a:r>
            <a:r>
              <a:rPr lang="en-US" altLang="en-US" sz="2800" smtClean="0"/>
              <a:t>.  </a:t>
            </a:r>
            <a:r>
              <a:rPr lang="en-US" altLang="en-US" sz="2800" b="1" smtClean="0"/>
              <a:t>Unilateral actions</a:t>
            </a:r>
            <a:r>
              <a:rPr lang="en-US" altLang="en-US" sz="2800" smtClean="0"/>
              <a:t> to deal with environmental challenges outside the jurisdiction of the importing country should be avoided. </a:t>
            </a:r>
            <a:r>
              <a:rPr lang="en-US" altLang="en-US" sz="2800" b="1" smtClean="0"/>
              <a:t>Environmental measures</a:t>
            </a:r>
            <a:r>
              <a:rPr lang="en-US" altLang="en-US" sz="2800" smtClean="0"/>
              <a:t> addressing transboundary or global environmental problems should, as far as possible, be </a:t>
            </a:r>
            <a:r>
              <a:rPr lang="en-US" altLang="en-US" sz="2800" b="1" smtClean="0"/>
              <a:t>based on an international consensus</a:t>
            </a:r>
            <a:r>
              <a:rPr lang="en-US" altLang="en-US" sz="280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81EED94-8C23-49FF-B3DC-532BB475CBD4}" type="slidenum">
              <a:rPr lang="en-US" altLang="en-US" sz="1400" smtClean="0"/>
              <a:pPr>
                <a:spcBef>
                  <a:spcPct val="0"/>
                </a:spcBef>
                <a:buFontTx/>
                <a:buNone/>
              </a:pPr>
              <a:t>14</a:t>
            </a:fld>
            <a:endParaRPr lang="en-US" altLang="en-US" sz="1400" smtClean="0"/>
          </a:p>
        </p:txBody>
      </p:sp>
      <p:sp>
        <p:nvSpPr>
          <p:cNvPr id="16387" name="Rectangle 3"/>
          <p:cNvSpPr>
            <a:spLocks noGrp="1" noChangeArrowheads="1"/>
          </p:cNvSpPr>
          <p:nvPr>
            <p:ph type="body" idx="1"/>
          </p:nvPr>
        </p:nvSpPr>
        <p:spPr>
          <a:xfrm>
            <a:off x="457200" y="414338"/>
            <a:ext cx="8229600" cy="5867400"/>
          </a:xfrm>
        </p:spPr>
        <p:txBody>
          <a:bodyPr/>
          <a:lstStyle/>
          <a:p>
            <a:pPr algn="just" eaLnBrk="1" hangingPunct="1">
              <a:lnSpc>
                <a:spcPct val="80000"/>
              </a:lnSpc>
            </a:pPr>
            <a:r>
              <a:rPr lang="en-US" altLang="en-US" sz="2800" b="1" smtClean="0"/>
              <a:t>Principle 13:</a:t>
            </a:r>
            <a:r>
              <a:rPr lang="en-US" altLang="en-US" sz="2800" smtClean="0"/>
              <a:t> States shall develop national law regarding liability and </a:t>
            </a:r>
            <a:r>
              <a:rPr lang="en-US" altLang="en-US" sz="2800" b="1" smtClean="0"/>
              <a:t>compensation for the victims of pollution</a:t>
            </a:r>
            <a:r>
              <a:rPr lang="en-US" altLang="en-US" sz="2800" smtClean="0"/>
              <a:t> and other environmental damage.  States shall also cooperate in an expeditious and more determined manner to </a:t>
            </a:r>
            <a:r>
              <a:rPr lang="en-US" altLang="en-US" sz="2800" b="1" smtClean="0"/>
              <a:t>develop further international law</a:t>
            </a:r>
            <a:r>
              <a:rPr lang="en-US" altLang="en-US" sz="2800" smtClean="0"/>
              <a:t> regarding liability and </a:t>
            </a:r>
            <a:r>
              <a:rPr lang="en-US" altLang="en-US" sz="2800" b="1" smtClean="0"/>
              <a:t>compensation for adverse effects of environmental damage</a:t>
            </a:r>
            <a:r>
              <a:rPr lang="en-US" altLang="en-US" sz="2800" smtClean="0"/>
              <a:t> caused by activities within their jurisdiction or control to areas beyond their jurisdiction.</a:t>
            </a:r>
          </a:p>
          <a:p>
            <a:pPr algn="just" eaLnBrk="1" hangingPunct="1">
              <a:lnSpc>
                <a:spcPct val="80000"/>
              </a:lnSpc>
            </a:pPr>
            <a:endParaRPr lang="en-US" altLang="en-US" sz="2800" b="1" smtClean="0"/>
          </a:p>
          <a:p>
            <a:pPr algn="just" eaLnBrk="1" hangingPunct="1">
              <a:lnSpc>
                <a:spcPct val="80000"/>
              </a:lnSpc>
            </a:pPr>
            <a:r>
              <a:rPr lang="en-US" altLang="en-US" sz="2800" b="1" smtClean="0"/>
              <a:t>Principle 14:</a:t>
            </a:r>
            <a:r>
              <a:rPr lang="en-US" altLang="en-US" sz="2800" smtClean="0"/>
              <a:t> States should effectively cooperate to discourage or prevent the </a:t>
            </a:r>
            <a:r>
              <a:rPr lang="en-US" altLang="en-US" sz="2800" b="1" smtClean="0"/>
              <a:t>relocation and transfer to other States</a:t>
            </a:r>
            <a:r>
              <a:rPr lang="en-US" altLang="en-US" sz="2800" smtClean="0"/>
              <a:t> of </a:t>
            </a:r>
            <a:r>
              <a:rPr lang="en-US" altLang="en-US" sz="2800" b="1" smtClean="0"/>
              <a:t>any activities and substances</a:t>
            </a:r>
            <a:r>
              <a:rPr lang="en-US" altLang="en-US" sz="2800" smtClean="0"/>
              <a:t> that cause </a:t>
            </a:r>
            <a:r>
              <a:rPr lang="en-US" altLang="en-US" sz="2800" b="1" smtClean="0"/>
              <a:t>severe environmental degradation</a:t>
            </a:r>
            <a:r>
              <a:rPr lang="en-US" altLang="en-US" sz="2800" smtClean="0"/>
              <a:t> or are found to be </a:t>
            </a:r>
            <a:r>
              <a:rPr lang="en-US" altLang="en-US" sz="2800" b="1" smtClean="0"/>
              <a:t>harmful to human health</a:t>
            </a:r>
            <a:r>
              <a:rPr lang="en-US" altLang="en-US" sz="280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08B4BD6-F7AB-4B13-9022-1751D5900EE1}" type="slidenum">
              <a:rPr lang="en-US" altLang="en-US" sz="1400" smtClean="0"/>
              <a:pPr>
                <a:spcBef>
                  <a:spcPct val="0"/>
                </a:spcBef>
                <a:buFontTx/>
                <a:buNone/>
              </a:pPr>
              <a:t>15</a:t>
            </a:fld>
            <a:endParaRPr lang="en-US" altLang="en-US" sz="1400" smtClean="0"/>
          </a:p>
        </p:txBody>
      </p:sp>
      <p:sp>
        <p:nvSpPr>
          <p:cNvPr id="17411" name="Rectangle 3"/>
          <p:cNvSpPr>
            <a:spLocks noGrp="1" noChangeArrowheads="1"/>
          </p:cNvSpPr>
          <p:nvPr>
            <p:ph type="body" idx="1"/>
          </p:nvPr>
        </p:nvSpPr>
        <p:spPr>
          <a:xfrm>
            <a:off x="457200" y="533400"/>
            <a:ext cx="8229600" cy="5821363"/>
          </a:xfrm>
        </p:spPr>
        <p:txBody>
          <a:bodyPr/>
          <a:lstStyle/>
          <a:p>
            <a:pPr algn="just" eaLnBrk="1" hangingPunct="1">
              <a:lnSpc>
                <a:spcPct val="90000"/>
              </a:lnSpc>
              <a:defRPr/>
            </a:pPr>
            <a:r>
              <a:rPr lang="en-US" altLang="en-US" sz="2400" b="1" dirty="0" smtClean="0"/>
              <a:t>Principle 15:</a:t>
            </a:r>
            <a:r>
              <a:rPr lang="en-US" altLang="en-US" sz="2400" dirty="0"/>
              <a:t> </a:t>
            </a:r>
            <a:r>
              <a:rPr lang="en-US" altLang="en-US" sz="2400" dirty="0" smtClean="0"/>
              <a:t>In order to protect the environment, the </a:t>
            </a:r>
            <a:r>
              <a:rPr lang="en-US" altLang="en-US" sz="2400" b="1" dirty="0" smtClean="0"/>
              <a:t>precautionary approach</a:t>
            </a:r>
            <a:r>
              <a:rPr lang="en-US" altLang="en-US" sz="2400" dirty="0" smtClean="0"/>
              <a:t> shall be widely applied by States according to their capabilities.  Where there are threats of serious or irreversible damage, </a:t>
            </a:r>
            <a:r>
              <a:rPr lang="en-US" altLang="en-US" sz="2400" b="1" dirty="0" smtClean="0"/>
              <a:t>lack of full scientific certainty shall not be used as a reason</a:t>
            </a:r>
            <a:r>
              <a:rPr lang="en-US" altLang="en-US" sz="2400" dirty="0" smtClean="0"/>
              <a:t> for postponing cost-effective measures to prevent environmental degradation.  </a:t>
            </a:r>
          </a:p>
          <a:p>
            <a:pPr marL="0" indent="0" algn="just" eaLnBrk="1" hangingPunct="1">
              <a:lnSpc>
                <a:spcPct val="90000"/>
              </a:lnSpc>
              <a:buFontTx/>
              <a:buNone/>
              <a:defRPr/>
            </a:pPr>
            <a:r>
              <a:rPr lang="en-US" altLang="en-US" sz="2400" dirty="0" smtClean="0"/>
              <a:t>                          </a:t>
            </a:r>
          </a:p>
          <a:p>
            <a:pPr algn="just" eaLnBrk="1" hangingPunct="1">
              <a:lnSpc>
                <a:spcPct val="90000"/>
              </a:lnSpc>
              <a:defRPr/>
            </a:pPr>
            <a:r>
              <a:rPr lang="en-US" altLang="en-US" sz="2400" b="1" dirty="0" smtClean="0"/>
              <a:t>Principle 16:</a:t>
            </a:r>
            <a:r>
              <a:rPr lang="en-US" altLang="en-US" sz="2400" dirty="0"/>
              <a:t> </a:t>
            </a:r>
            <a:r>
              <a:rPr lang="en-US" altLang="en-US" sz="2400" dirty="0" smtClean="0"/>
              <a:t>National authorities should endeavor to promote the </a:t>
            </a:r>
            <a:r>
              <a:rPr lang="en-US" altLang="en-US" sz="2400" b="1" dirty="0" smtClean="0"/>
              <a:t>internalization of environmental costs</a:t>
            </a:r>
            <a:r>
              <a:rPr lang="en-US" altLang="en-US" sz="2400" dirty="0" smtClean="0"/>
              <a:t> and the </a:t>
            </a:r>
            <a:r>
              <a:rPr lang="en-US" altLang="en-US" sz="2400" b="1" dirty="0" smtClean="0"/>
              <a:t>use of economic instruments</a:t>
            </a:r>
            <a:r>
              <a:rPr lang="en-US" altLang="en-US" sz="2400" dirty="0" smtClean="0"/>
              <a:t>, taking into account the approach that the </a:t>
            </a:r>
            <a:r>
              <a:rPr lang="en-US" altLang="en-US" sz="2400" b="1" dirty="0" smtClean="0"/>
              <a:t>polluter should, in principle, bear the cost of pollution</a:t>
            </a:r>
            <a:r>
              <a:rPr lang="en-US" altLang="en-US" sz="2400" dirty="0" smtClean="0"/>
              <a:t>, with due regard to the public interest and without distorting international trade and investment.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ADCFEC2-A2DB-402E-92FA-FD1E4A9B2C28}" type="slidenum">
              <a:rPr lang="en-US" altLang="en-US" sz="1400" smtClean="0"/>
              <a:pPr>
                <a:spcBef>
                  <a:spcPct val="0"/>
                </a:spcBef>
                <a:buFontTx/>
                <a:buNone/>
              </a:pPr>
              <a:t>16</a:t>
            </a:fld>
            <a:endParaRPr lang="en-US" altLang="en-US" sz="1400" smtClean="0"/>
          </a:p>
        </p:txBody>
      </p:sp>
      <p:sp>
        <p:nvSpPr>
          <p:cNvPr id="18435" name="Rectangle 3"/>
          <p:cNvSpPr>
            <a:spLocks noGrp="1" noChangeArrowheads="1"/>
          </p:cNvSpPr>
          <p:nvPr>
            <p:ph type="body" idx="1"/>
          </p:nvPr>
        </p:nvSpPr>
        <p:spPr>
          <a:xfrm>
            <a:off x="457200" y="457200"/>
            <a:ext cx="8229600" cy="5668963"/>
          </a:xfrm>
        </p:spPr>
        <p:txBody>
          <a:bodyPr/>
          <a:lstStyle/>
          <a:p>
            <a:pPr algn="just" eaLnBrk="1" hangingPunct="1">
              <a:lnSpc>
                <a:spcPct val="90000"/>
              </a:lnSpc>
            </a:pPr>
            <a:r>
              <a:rPr lang="en-US" altLang="en-US" sz="2800" b="1" smtClean="0"/>
              <a:t>Principle 17:</a:t>
            </a:r>
            <a:r>
              <a:rPr lang="en-US" altLang="en-US" sz="2800" smtClean="0"/>
              <a:t> </a:t>
            </a:r>
            <a:r>
              <a:rPr lang="en-US" altLang="en-US" sz="2800" b="1" smtClean="0"/>
              <a:t>Environmental impact assessment</a:t>
            </a:r>
            <a:r>
              <a:rPr lang="en-US" altLang="en-US" sz="2800" smtClean="0"/>
              <a:t>, as a national instrument, shall be undertaken for proposed </a:t>
            </a:r>
            <a:r>
              <a:rPr lang="en-US" altLang="en-US" sz="2800" b="1" smtClean="0"/>
              <a:t>activities that are likely to have a significant adverse impact on the environment</a:t>
            </a:r>
            <a:r>
              <a:rPr lang="en-US" altLang="en-US" sz="2800" smtClean="0"/>
              <a:t> and are subject to a decision of a competent national authority.    </a:t>
            </a:r>
          </a:p>
          <a:p>
            <a:pPr algn="just" eaLnBrk="1" hangingPunct="1">
              <a:lnSpc>
                <a:spcPct val="90000"/>
              </a:lnSpc>
            </a:pPr>
            <a:endParaRPr lang="en-US" altLang="en-US" sz="2800" smtClean="0"/>
          </a:p>
          <a:p>
            <a:pPr algn="just" eaLnBrk="1" hangingPunct="1">
              <a:lnSpc>
                <a:spcPct val="90000"/>
              </a:lnSpc>
            </a:pPr>
            <a:r>
              <a:rPr lang="en-US" altLang="en-US" sz="2800" b="1" smtClean="0"/>
              <a:t>Principle 18:</a:t>
            </a:r>
            <a:r>
              <a:rPr lang="en-US" altLang="en-US" sz="2800" smtClean="0"/>
              <a:t> States shall </a:t>
            </a:r>
            <a:r>
              <a:rPr lang="en-US" altLang="en-US" sz="2800" b="1" smtClean="0"/>
              <a:t>immediately notify</a:t>
            </a:r>
            <a:r>
              <a:rPr lang="en-US" altLang="en-US" sz="2800" smtClean="0"/>
              <a:t> other States of any </a:t>
            </a:r>
            <a:r>
              <a:rPr lang="en-US" altLang="en-US" sz="2800" b="1" smtClean="0"/>
              <a:t>natural disasters or other emergencies</a:t>
            </a:r>
            <a:r>
              <a:rPr lang="en-US" altLang="en-US" sz="2800" smtClean="0"/>
              <a:t> that are </a:t>
            </a:r>
            <a:r>
              <a:rPr lang="en-US" altLang="en-US" sz="2800" b="1" smtClean="0"/>
              <a:t>likely to produce sudden harmful effects on the environment</a:t>
            </a:r>
            <a:r>
              <a:rPr lang="en-US" altLang="en-US" sz="2800" smtClean="0"/>
              <a:t> of those States.  Every effort shall be made by the international community to help States so afflicted.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1BB2CD-18FF-4B96-8DE8-77075A47DE38}" type="slidenum">
              <a:rPr lang="en-US" altLang="en-US" sz="1400" smtClean="0"/>
              <a:pPr>
                <a:spcBef>
                  <a:spcPct val="0"/>
                </a:spcBef>
                <a:buFontTx/>
                <a:buNone/>
              </a:pPr>
              <a:t>17</a:t>
            </a:fld>
            <a:endParaRPr lang="en-US" altLang="en-US" sz="1400" smtClean="0"/>
          </a:p>
        </p:txBody>
      </p:sp>
      <p:sp>
        <p:nvSpPr>
          <p:cNvPr id="19459" name="Rectangle 3"/>
          <p:cNvSpPr>
            <a:spLocks noGrp="1" noChangeArrowheads="1"/>
          </p:cNvSpPr>
          <p:nvPr>
            <p:ph type="body" idx="1"/>
          </p:nvPr>
        </p:nvSpPr>
        <p:spPr>
          <a:xfrm>
            <a:off x="304800" y="427038"/>
            <a:ext cx="8229600" cy="6019800"/>
          </a:xfrm>
        </p:spPr>
        <p:txBody>
          <a:bodyPr/>
          <a:lstStyle/>
          <a:p>
            <a:pPr algn="just" eaLnBrk="1" hangingPunct="1">
              <a:lnSpc>
                <a:spcPct val="90000"/>
              </a:lnSpc>
            </a:pPr>
            <a:r>
              <a:rPr lang="en-US" altLang="en-US" sz="2400" b="1" smtClean="0"/>
              <a:t>Principle 19:</a:t>
            </a:r>
            <a:r>
              <a:rPr lang="en-US" altLang="en-US" sz="2400" smtClean="0"/>
              <a:t> States shall provide </a:t>
            </a:r>
            <a:r>
              <a:rPr lang="en-US" altLang="en-US" sz="2400" b="1" smtClean="0"/>
              <a:t>prior and timely notification</a:t>
            </a:r>
            <a:r>
              <a:rPr lang="en-US" altLang="en-US" sz="2400" smtClean="0"/>
              <a:t> and relevant information to potentially affected States on activities that may have a </a:t>
            </a:r>
            <a:r>
              <a:rPr lang="en-US" altLang="en-US" sz="2400" b="1" smtClean="0"/>
              <a:t>significant adverse transboundary environmental effect</a:t>
            </a:r>
            <a:r>
              <a:rPr lang="en-US" altLang="en-US" sz="2400" smtClean="0"/>
              <a:t> and shall consult with those States at an early stage and in good faith.</a:t>
            </a:r>
          </a:p>
          <a:p>
            <a:pPr algn="just" eaLnBrk="1" hangingPunct="1">
              <a:lnSpc>
                <a:spcPct val="90000"/>
              </a:lnSpc>
              <a:buFontTx/>
              <a:buNone/>
            </a:pPr>
            <a:r>
              <a:rPr lang="en-US" altLang="en-US" sz="2400" smtClean="0"/>
              <a:t>                            </a:t>
            </a:r>
          </a:p>
          <a:p>
            <a:pPr algn="just" eaLnBrk="1" hangingPunct="1">
              <a:lnSpc>
                <a:spcPct val="90000"/>
              </a:lnSpc>
            </a:pPr>
            <a:r>
              <a:rPr lang="en-US" altLang="en-US" sz="2400" b="1" smtClean="0"/>
              <a:t>Principle 20:</a:t>
            </a:r>
            <a:r>
              <a:rPr lang="en-US" altLang="en-US" sz="2400" smtClean="0"/>
              <a:t> </a:t>
            </a:r>
            <a:r>
              <a:rPr lang="en-US" altLang="en-US" sz="2400" b="1" smtClean="0"/>
              <a:t>Women</a:t>
            </a:r>
            <a:r>
              <a:rPr lang="en-US" altLang="en-US" sz="2400" smtClean="0"/>
              <a:t> have a vital role in environmental management and development. Their </a:t>
            </a:r>
            <a:r>
              <a:rPr lang="en-US" altLang="en-US" sz="2400" b="1" smtClean="0"/>
              <a:t>full participation</a:t>
            </a:r>
            <a:r>
              <a:rPr lang="en-US" altLang="en-US" sz="2400" smtClean="0"/>
              <a:t> is therefore essential to achieve sustainable development. </a:t>
            </a:r>
          </a:p>
          <a:p>
            <a:pPr algn="just" eaLnBrk="1" hangingPunct="1">
              <a:lnSpc>
                <a:spcPct val="90000"/>
              </a:lnSpc>
              <a:buFontTx/>
              <a:buNone/>
            </a:pPr>
            <a:r>
              <a:rPr lang="en-US" altLang="en-US" sz="2400" smtClean="0"/>
              <a:t>  </a:t>
            </a:r>
          </a:p>
          <a:p>
            <a:pPr algn="just" eaLnBrk="1" hangingPunct="1">
              <a:lnSpc>
                <a:spcPct val="90000"/>
              </a:lnSpc>
            </a:pPr>
            <a:r>
              <a:rPr lang="en-US" altLang="en-US" sz="2400" b="1" smtClean="0"/>
              <a:t>Principle 21:</a:t>
            </a:r>
            <a:r>
              <a:rPr lang="en-US" altLang="en-US" sz="2400" smtClean="0"/>
              <a:t> The creativity, ideals and courage of the </a:t>
            </a:r>
            <a:r>
              <a:rPr lang="en-US" altLang="en-US" sz="2400" b="1" smtClean="0"/>
              <a:t>youth of the world</a:t>
            </a:r>
            <a:r>
              <a:rPr lang="en-US" altLang="en-US" sz="2400" smtClean="0"/>
              <a:t> should </a:t>
            </a:r>
            <a:r>
              <a:rPr lang="en-US" altLang="en-US" sz="2400" b="1" smtClean="0"/>
              <a:t>be mobilized to forge a global partnership</a:t>
            </a:r>
            <a:r>
              <a:rPr lang="en-US" altLang="en-US" sz="2400" smtClean="0"/>
              <a:t> in order to achieve sustainable development and ensure a better future for all.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776D53A-DD41-4818-B27B-13F4C5A56160}" type="slidenum">
              <a:rPr lang="en-US" altLang="en-US" sz="1400" smtClean="0"/>
              <a:pPr>
                <a:spcBef>
                  <a:spcPct val="0"/>
                </a:spcBef>
                <a:buFontTx/>
                <a:buNone/>
              </a:pPr>
              <a:t>18</a:t>
            </a:fld>
            <a:endParaRPr lang="en-US" altLang="en-US" sz="1400" smtClean="0"/>
          </a:p>
        </p:txBody>
      </p:sp>
      <p:sp>
        <p:nvSpPr>
          <p:cNvPr id="20483" name="Rectangle 3"/>
          <p:cNvSpPr>
            <a:spLocks noGrp="1" noChangeArrowheads="1"/>
          </p:cNvSpPr>
          <p:nvPr>
            <p:ph type="body" idx="1"/>
          </p:nvPr>
        </p:nvSpPr>
        <p:spPr>
          <a:xfrm>
            <a:off x="457200" y="533400"/>
            <a:ext cx="8229600" cy="6096000"/>
          </a:xfrm>
        </p:spPr>
        <p:txBody>
          <a:bodyPr/>
          <a:lstStyle/>
          <a:p>
            <a:pPr algn="just" eaLnBrk="1" hangingPunct="1">
              <a:lnSpc>
                <a:spcPct val="80000"/>
              </a:lnSpc>
            </a:pPr>
            <a:r>
              <a:rPr lang="en-US" altLang="en-US" sz="2400" b="1" smtClean="0"/>
              <a:t>Principle 22</a:t>
            </a:r>
            <a:r>
              <a:rPr lang="en-US" altLang="en-US" sz="2400" smtClean="0"/>
              <a:t>: </a:t>
            </a:r>
            <a:r>
              <a:rPr lang="en-US" altLang="en-US" sz="2400" b="1" smtClean="0"/>
              <a:t>Indigenous people</a:t>
            </a:r>
            <a:r>
              <a:rPr lang="en-US" altLang="en-US" sz="2400" smtClean="0"/>
              <a:t> and their communities and other local communities have a vital role in environmental management and development because of their </a:t>
            </a:r>
            <a:r>
              <a:rPr lang="en-US" altLang="en-US" sz="2400" b="1" smtClean="0"/>
              <a:t>knowledge and traditional practices</a:t>
            </a:r>
            <a:r>
              <a:rPr lang="en-US" altLang="en-US" sz="2400" smtClean="0"/>
              <a:t>.  States should recognize and duly support their identity, culture and interests and enable their effective participation in the achievement of sustainable development. </a:t>
            </a:r>
          </a:p>
          <a:p>
            <a:pPr algn="just" eaLnBrk="1" hangingPunct="1">
              <a:lnSpc>
                <a:spcPct val="80000"/>
              </a:lnSpc>
              <a:buFontTx/>
              <a:buNone/>
            </a:pPr>
            <a:r>
              <a:rPr lang="en-US" altLang="en-US" sz="2400" smtClean="0"/>
              <a:t>    </a:t>
            </a:r>
          </a:p>
          <a:p>
            <a:pPr algn="just" eaLnBrk="1" hangingPunct="1">
              <a:lnSpc>
                <a:spcPct val="80000"/>
              </a:lnSpc>
            </a:pPr>
            <a:r>
              <a:rPr lang="en-US" altLang="en-US" sz="2400" b="1" smtClean="0"/>
              <a:t>Principle 23:</a:t>
            </a:r>
            <a:r>
              <a:rPr lang="en-US" altLang="en-US" sz="2400" smtClean="0"/>
              <a:t> The environment and natural resources of </a:t>
            </a:r>
            <a:r>
              <a:rPr lang="en-US" altLang="en-US" sz="2400" b="1" smtClean="0"/>
              <a:t>people under oppression</a:t>
            </a:r>
            <a:r>
              <a:rPr lang="en-US" altLang="en-US" sz="2400" smtClean="0"/>
              <a:t>, domination and occupation </a:t>
            </a:r>
            <a:r>
              <a:rPr lang="en-US" altLang="en-US" sz="2400" b="1" smtClean="0"/>
              <a:t>shall be protected</a:t>
            </a:r>
            <a:r>
              <a:rPr lang="en-US" altLang="en-US" sz="2400" smtClean="0"/>
              <a:t>.   </a:t>
            </a:r>
          </a:p>
          <a:p>
            <a:pPr algn="just" eaLnBrk="1" hangingPunct="1">
              <a:lnSpc>
                <a:spcPct val="80000"/>
              </a:lnSpc>
            </a:pPr>
            <a:endParaRPr lang="en-US" altLang="en-US" sz="2400" b="1" smtClean="0"/>
          </a:p>
          <a:p>
            <a:pPr algn="just" eaLnBrk="1" hangingPunct="1">
              <a:lnSpc>
                <a:spcPct val="80000"/>
              </a:lnSpc>
            </a:pPr>
            <a:r>
              <a:rPr lang="en-US" altLang="en-US" sz="2400" b="1" smtClean="0"/>
              <a:t>Principle 24: Warfare</a:t>
            </a:r>
            <a:r>
              <a:rPr lang="en-US" altLang="en-US" sz="2400" smtClean="0"/>
              <a:t> is inherently </a:t>
            </a:r>
            <a:r>
              <a:rPr lang="en-US" altLang="en-US" sz="2400" b="1" smtClean="0"/>
              <a:t>destructive of sustainable development</a:t>
            </a:r>
            <a:r>
              <a:rPr lang="en-US" altLang="en-US" sz="2400" smtClean="0"/>
              <a:t>.  States shall therefore respect international law providing </a:t>
            </a:r>
            <a:r>
              <a:rPr lang="en-US" altLang="en-US" sz="2400" b="1" smtClean="0"/>
              <a:t>protection for the environment in times of armed conflict</a:t>
            </a:r>
            <a:r>
              <a:rPr lang="en-US" altLang="en-US" sz="2400" smtClean="0"/>
              <a:t> and cooperate in its further development, as necessary.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1510FED-6E7A-4216-8649-CE995ED9CCE3}" type="slidenum">
              <a:rPr lang="en-US" altLang="en-US" sz="1400" smtClean="0"/>
              <a:pPr>
                <a:spcBef>
                  <a:spcPct val="0"/>
                </a:spcBef>
                <a:buFontTx/>
                <a:buNone/>
              </a:pPr>
              <a:t>19</a:t>
            </a:fld>
            <a:endParaRPr lang="en-US" altLang="en-US" sz="1400" smtClean="0"/>
          </a:p>
        </p:txBody>
      </p:sp>
      <p:sp>
        <p:nvSpPr>
          <p:cNvPr id="21507" name="Rectangle 3"/>
          <p:cNvSpPr>
            <a:spLocks noGrp="1" noChangeArrowheads="1"/>
          </p:cNvSpPr>
          <p:nvPr>
            <p:ph type="body" idx="1"/>
          </p:nvPr>
        </p:nvSpPr>
        <p:spPr>
          <a:xfrm>
            <a:off x="457200" y="609600"/>
            <a:ext cx="8229600" cy="5516563"/>
          </a:xfrm>
        </p:spPr>
        <p:txBody>
          <a:bodyPr/>
          <a:lstStyle/>
          <a:p>
            <a:pPr algn="just" eaLnBrk="1" hangingPunct="1">
              <a:lnSpc>
                <a:spcPct val="90000"/>
              </a:lnSpc>
              <a:defRPr/>
            </a:pPr>
            <a:r>
              <a:rPr lang="en-US" altLang="en-US" sz="2400" b="1" dirty="0" smtClean="0"/>
              <a:t>Principle 25: Peace, development and environmental protection</a:t>
            </a:r>
            <a:r>
              <a:rPr lang="en-US" altLang="en-US" sz="2400" dirty="0" smtClean="0"/>
              <a:t> are interdependent and indivisible. </a:t>
            </a:r>
          </a:p>
          <a:p>
            <a:pPr marL="0" indent="0" algn="just" eaLnBrk="1" hangingPunct="1">
              <a:lnSpc>
                <a:spcPct val="90000"/>
              </a:lnSpc>
              <a:buFontTx/>
              <a:buNone/>
              <a:defRPr/>
            </a:pPr>
            <a:endParaRPr lang="en-US" altLang="en-US" sz="2400" dirty="0" smtClean="0"/>
          </a:p>
          <a:p>
            <a:pPr algn="just" eaLnBrk="1" hangingPunct="1">
              <a:lnSpc>
                <a:spcPct val="90000"/>
              </a:lnSpc>
              <a:defRPr/>
            </a:pPr>
            <a:r>
              <a:rPr lang="en-US" altLang="en-US" sz="2400" b="1" dirty="0" smtClean="0"/>
              <a:t>Principle 26:</a:t>
            </a:r>
            <a:r>
              <a:rPr lang="en-US" altLang="en-US" sz="2400" dirty="0"/>
              <a:t> </a:t>
            </a:r>
            <a:r>
              <a:rPr lang="en-US" altLang="en-US" sz="2400" dirty="0" smtClean="0"/>
              <a:t>States shall </a:t>
            </a:r>
            <a:r>
              <a:rPr lang="en-US" altLang="en-US" sz="2400" b="1" dirty="0" smtClean="0"/>
              <a:t>resolve all their environmental disputes peacefully</a:t>
            </a:r>
            <a:r>
              <a:rPr lang="en-US" altLang="en-US" sz="2400" dirty="0" smtClean="0"/>
              <a:t> and by appropriate means in </a:t>
            </a:r>
            <a:r>
              <a:rPr lang="en-US" altLang="en-US" sz="2400" b="1" dirty="0" smtClean="0"/>
              <a:t>accordance with the Charter of the United Nations</a:t>
            </a:r>
            <a:r>
              <a:rPr lang="en-US" altLang="en-US" sz="2400" dirty="0" smtClean="0"/>
              <a:t>.                           </a:t>
            </a:r>
          </a:p>
          <a:p>
            <a:pPr algn="just" eaLnBrk="1" hangingPunct="1">
              <a:lnSpc>
                <a:spcPct val="90000"/>
              </a:lnSpc>
              <a:defRPr/>
            </a:pPr>
            <a:endParaRPr lang="en-US" altLang="en-US" sz="2400" b="1" dirty="0" smtClean="0"/>
          </a:p>
          <a:p>
            <a:pPr algn="just" eaLnBrk="1" hangingPunct="1">
              <a:lnSpc>
                <a:spcPct val="90000"/>
              </a:lnSpc>
              <a:defRPr/>
            </a:pPr>
            <a:r>
              <a:rPr lang="en-US" altLang="en-US" sz="2400" b="1" dirty="0" smtClean="0"/>
              <a:t>Principle 27: </a:t>
            </a:r>
            <a:r>
              <a:rPr lang="en-US" altLang="en-US" sz="2400" dirty="0" smtClean="0"/>
              <a:t>States and people shall </a:t>
            </a:r>
            <a:r>
              <a:rPr lang="en-US" altLang="en-US" sz="2400" b="1" dirty="0" smtClean="0"/>
              <a:t>cooperate in good faith and in a spirit of partnership</a:t>
            </a:r>
            <a:r>
              <a:rPr lang="en-US" altLang="en-US" sz="2400" dirty="0" smtClean="0"/>
              <a:t> in the fulfillment of the principles embodied in this Declaration and in the </a:t>
            </a:r>
            <a:r>
              <a:rPr lang="en-US" altLang="en-US" sz="2400" b="1" dirty="0" smtClean="0"/>
              <a:t>further development of international law</a:t>
            </a:r>
            <a:r>
              <a:rPr lang="en-US" altLang="en-US" sz="2400" dirty="0" smtClean="0"/>
              <a:t> in the field of </a:t>
            </a:r>
            <a:r>
              <a:rPr lang="en-US" altLang="en-US" sz="2400" b="1" dirty="0" smtClean="0"/>
              <a:t>sustainable development</a:t>
            </a:r>
            <a:r>
              <a:rPr lang="en-US" altLang="en-US" sz="24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D700548-7D7C-4A8C-B3F6-E7EF38460FCE}" type="slidenum">
              <a:rPr lang="en-US" altLang="en-US" sz="1400" smtClean="0"/>
              <a:pPr>
                <a:spcBef>
                  <a:spcPct val="0"/>
                </a:spcBef>
                <a:buFontTx/>
                <a:buNone/>
              </a:pPr>
              <a:t>2</a:t>
            </a:fld>
            <a:endParaRPr lang="en-US" altLang="en-US" sz="1400" smtClean="0"/>
          </a:p>
        </p:txBody>
      </p:sp>
      <p:sp>
        <p:nvSpPr>
          <p:cNvPr id="4099" name="Rectangle 2"/>
          <p:cNvSpPr>
            <a:spLocks noGrp="1" noChangeArrowheads="1"/>
          </p:cNvSpPr>
          <p:nvPr>
            <p:ph type="title"/>
          </p:nvPr>
        </p:nvSpPr>
        <p:spPr/>
        <p:txBody>
          <a:bodyPr/>
          <a:lstStyle/>
          <a:p>
            <a:pPr eaLnBrk="1" hangingPunct="1"/>
            <a:r>
              <a:rPr lang="en-US" altLang="en-US" sz="4000" smtClean="0"/>
              <a:t>Definition of Sustainable Development</a:t>
            </a:r>
          </a:p>
        </p:txBody>
      </p:sp>
      <p:sp>
        <p:nvSpPr>
          <p:cNvPr id="4100" name="Rectangle 3"/>
          <p:cNvSpPr>
            <a:spLocks noGrp="1" noChangeArrowheads="1"/>
          </p:cNvSpPr>
          <p:nvPr>
            <p:ph type="body" idx="1"/>
          </p:nvPr>
        </p:nvSpPr>
        <p:spPr>
          <a:xfrm>
            <a:off x="228600" y="1600200"/>
            <a:ext cx="8610600" cy="4876800"/>
          </a:xfrm>
        </p:spPr>
        <p:txBody>
          <a:bodyPr/>
          <a:lstStyle/>
          <a:p>
            <a:pPr algn="just" eaLnBrk="1" hangingPunct="1">
              <a:lnSpc>
                <a:spcPct val="80000"/>
              </a:lnSpc>
            </a:pPr>
            <a:r>
              <a:rPr lang="en-US" altLang="en-US" sz="2400" smtClean="0"/>
              <a:t>“</a:t>
            </a:r>
            <a:r>
              <a:rPr lang="en-US" altLang="en-US" sz="2800" i="1" smtClean="0"/>
              <a:t>Development</a:t>
            </a:r>
            <a:r>
              <a:rPr lang="en-US" altLang="en-US" sz="2800" smtClean="0"/>
              <a:t> that meets the needs of the present without compromising the ability of future generations to meet their own needs” (</a:t>
            </a:r>
            <a:r>
              <a:rPr lang="en-US" altLang="en-US" sz="2800" smtClean="0">
                <a:hlinkClick r:id="rId2" tooltip="Brundtland Commission"/>
              </a:rPr>
              <a:t>Brundtland Commission</a:t>
            </a:r>
            <a:r>
              <a:rPr lang="en-US" altLang="en-US" sz="2800" smtClean="0"/>
              <a:t>)*</a:t>
            </a:r>
            <a:r>
              <a:rPr lang="en-US" altLang="en-US" sz="2400" smtClean="0"/>
              <a:t> </a:t>
            </a:r>
          </a:p>
          <a:p>
            <a:pPr algn="just" eaLnBrk="1" hangingPunct="1">
              <a:lnSpc>
                <a:spcPct val="80000"/>
              </a:lnSpc>
            </a:pPr>
            <a:r>
              <a:rPr lang="en-US" altLang="en-US" sz="2400" i="1" smtClean="0"/>
              <a:t>Development</a:t>
            </a:r>
            <a:r>
              <a:rPr lang="en-US" altLang="en-US" sz="2400" smtClean="0"/>
              <a:t>: is the process of change. There are three types of development we will study in this course:</a:t>
            </a:r>
          </a:p>
          <a:p>
            <a:pPr lvl="1" algn="just" eaLnBrk="1" hangingPunct="1">
              <a:lnSpc>
                <a:spcPct val="80000"/>
              </a:lnSpc>
            </a:pPr>
            <a:r>
              <a:rPr lang="en-US" altLang="en-US" sz="2400" smtClean="0"/>
              <a:t>Physical Development</a:t>
            </a:r>
          </a:p>
          <a:p>
            <a:pPr lvl="1" algn="just" eaLnBrk="1" hangingPunct="1">
              <a:lnSpc>
                <a:spcPct val="80000"/>
              </a:lnSpc>
            </a:pPr>
            <a:r>
              <a:rPr lang="en-US" altLang="en-US" sz="2400" smtClean="0"/>
              <a:t>Human Development</a:t>
            </a:r>
          </a:p>
          <a:p>
            <a:pPr lvl="1" algn="just" eaLnBrk="1" hangingPunct="1">
              <a:lnSpc>
                <a:spcPct val="80000"/>
              </a:lnSpc>
            </a:pPr>
            <a:r>
              <a:rPr lang="en-US" altLang="en-US" sz="2400" smtClean="0"/>
              <a:t>Social Development</a:t>
            </a:r>
          </a:p>
          <a:p>
            <a:pPr eaLnBrk="1" hangingPunct="1">
              <a:lnSpc>
                <a:spcPct val="80000"/>
              </a:lnSpc>
            </a:pPr>
            <a:endParaRPr lang="en-US" altLang="en-US" sz="2400" smtClean="0"/>
          </a:p>
          <a:p>
            <a:pPr lvl="4" eaLnBrk="1" hangingPunct="1">
              <a:lnSpc>
                <a:spcPct val="80000"/>
              </a:lnSpc>
              <a:buFontTx/>
              <a:buChar char="•"/>
            </a:pPr>
            <a:r>
              <a:rPr lang="en-US" altLang="en-US" sz="1200" smtClean="0"/>
              <a:t>United Nations. 1987.</a:t>
            </a:r>
            <a:r>
              <a:rPr lang="en-US" altLang="en-US" sz="1200" smtClean="0">
                <a:hlinkClick r:id="rId3" tooltip="http://www.un.org/documents/ga/res/42/ares42-187.htm"/>
              </a:rPr>
              <a:t>"Report of the World Commission on Environment and Development."</a:t>
            </a:r>
            <a:r>
              <a:rPr lang="en-US" altLang="en-US" sz="1200" smtClean="0"/>
              <a:t> General Assembly Resolution 42/187, 11 December 1987. Retrieved: 2007-04-12 </a:t>
            </a:r>
          </a:p>
          <a:p>
            <a:pPr lvl="4" eaLnBrk="1" hangingPunct="1">
              <a:lnSpc>
                <a:spcPct val="80000"/>
              </a:lnSpc>
              <a:buFontTx/>
              <a:buChar char="•"/>
            </a:pPr>
            <a:r>
              <a:rPr lang="en-US" altLang="en-US" sz="1200" b="1" smtClean="0"/>
              <a:t>Gro Harlem Brundtland</a:t>
            </a:r>
            <a:r>
              <a:rPr lang="en-US" altLang="en-US" sz="1200" smtClean="0"/>
              <a:t> (pronounced [ɡru: hɑ:ɭɛm brʉntlɑn:]) (born </a:t>
            </a:r>
            <a:r>
              <a:rPr lang="en-US" altLang="en-US" sz="1200" b="1" smtClean="0"/>
              <a:t>Gro Harlem</a:t>
            </a:r>
            <a:r>
              <a:rPr lang="en-US" altLang="en-US" sz="1200" smtClean="0"/>
              <a:t>, 20 April, 1939) is a Norwegian politician, diplomat, and physician, and an international leader in </a:t>
            </a:r>
            <a:r>
              <a:rPr lang="en-US" altLang="en-US" sz="1200" u="sng" smtClean="0"/>
              <a:t>sustainable development</a:t>
            </a:r>
            <a:r>
              <a:rPr lang="en-US" altLang="en-US" sz="1200" smtClean="0"/>
              <a:t> and public health. She is a former </a:t>
            </a:r>
            <a:r>
              <a:rPr lang="en-US" altLang="en-US" sz="1200" u="sng" smtClean="0"/>
              <a:t>Prime Minister of Norway</a:t>
            </a:r>
            <a:r>
              <a:rPr lang="en-US" altLang="en-US" sz="1200" smtClean="0"/>
              <a:t>, and has served as the Director General of the World Health Organization (WHO).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249AF9-41AA-48D2-AEC5-1047200BE44A}" type="slidenum">
              <a:rPr lang="en-US" altLang="en-US" sz="1400" smtClean="0"/>
              <a:pPr>
                <a:spcBef>
                  <a:spcPct val="0"/>
                </a:spcBef>
                <a:buFontTx/>
                <a:buNone/>
              </a:pPr>
              <a:t>3</a:t>
            </a:fld>
            <a:endParaRPr lang="en-US" altLang="en-US" sz="1400" smtClean="0"/>
          </a:p>
        </p:txBody>
      </p:sp>
      <p:sp>
        <p:nvSpPr>
          <p:cNvPr id="5123" name="Rectangle 2"/>
          <p:cNvSpPr>
            <a:spLocks noGrp="1" noChangeArrowheads="1"/>
          </p:cNvSpPr>
          <p:nvPr>
            <p:ph type="title"/>
          </p:nvPr>
        </p:nvSpPr>
        <p:spPr/>
        <p:txBody>
          <a:bodyPr/>
          <a:lstStyle/>
          <a:p>
            <a:pPr eaLnBrk="1" hangingPunct="1"/>
            <a:r>
              <a:rPr lang="en-US" altLang="en-US" sz="4000" b="1" smtClean="0"/>
              <a:t>Brundtland Commission</a:t>
            </a:r>
            <a:r>
              <a:rPr lang="en-US" altLang="en-US" sz="4000" smtClean="0"/>
              <a:t> on “Sustainable Development”</a:t>
            </a:r>
          </a:p>
        </p:txBody>
      </p:sp>
      <p:sp>
        <p:nvSpPr>
          <p:cNvPr id="5124" name="Rectangle 3"/>
          <p:cNvSpPr>
            <a:spLocks noGrp="1" noChangeArrowheads="1"/>
          </p:cNvSpPr>
          <p:nvPr>
            <p:ph type="body" idx="1"/>
          </p:nvPr>
        </p:nvSpPr>
        <p:spPr/>
        <p:txBody>
          <a:bodyPr/>
          <a:lstStyle/>
          <a:p>
            <a:pPr algn="just" eaLnBrk="1" hangingPunct="1">
              <a:lnSpc>
                <a:spcPct val="80000"/>
              </a:lnSpc>
            </a:pPr>
            <a:r>
              <a:rPr lang="en-US" altLang="en-US" sz="2400" smtClean="0"/>
              <a:t>The </a:t>
            </a:r>
            <a:r>
              <a:rPr lang="en-US" altLang="en-US" sz="2400" b="1" smtClean="0"/>
              <a:t>Brundtland Commission</a:t>
            </a:r>
            <a:r>
              <a:rPr lang="en-US" altLang="en-US" sz="2400" smtClean="0"/>
              <a:t>, formally the </a:t>
            </a:r>
            <a:r>
              <a:rPr lang="en-US" altLang="en-US" sz="2400" b="1" smtClean="0"/>
              <a:t>World Commission on Environment and Development</a:t>
            </a:r>
            <a:r>
              <a:rPr lang="en-US" altLang="en-US" sz="2400" smtClean="0"/>
              <a:t> (WCED), known by the name of its Chair </a:t>
            </a:r>
            <a:r>
              <a:rPr lang="en-US" altLang="en-US" sz="2400" u="sng" smtClean="0"/>
              <a:t>Gro Harlem Brundtland</a:t>
            </a:r>
            <a:r>
              <a:rPr lang="en-US" altLang="en-US" sz="2400" smtClean="0"/>
              <a:t>, was convened by the </a:t>
            </a:r>
            <a:r>
              <a:rPr lang="en-US" altLang="en-US" sz="2400" u="sng" smtClean="0"/>
              <a:t>United Nations</a:t>
            </a:r>
            <a:r>
              <a:rPr lang="en-US" altLang="en-US" sz="2400" smtClean="0"/>
              <a:t> in 1983. </a:t>
            </a:r>
          </a:p>
          <a:p>
            <a:pPr algn="just" eaLnBrk="1" hangingPunct="1">
              <a:lnSpc>
                <a:spcPct val="80000"/>
              </a:lnSpc>
            </a:pPr>
            <a:r>
              <a:rPr lang="en-US" altLang="en-US" sz="2400" smtClean="0"/>
              <a:t>The commission was created to address growing concern "about the accelerating deterioration of the </a:t>
            </a:r>
            <a:r>
              <a:rPr lang="en-US" altLang="en-US" sz="2400" u="sng" smtClean="0"/>
              <a:t>human environment</a:t>
            </a:r>
            <a:r>
              <a:rPr lang="en-US" altLang="en-US" sz="2400" smtClean="0"/>
              <a:t> and </a:t>
            </a:r>
            <a:r>
              <a:rPr lang="en-US" altLang="en-US" sz="2400" u="sng" smtClean="0"/>
              <a:t>natural resources</a:t>
            </a:r>
            <a:r>
              <a:rPr lang="en-US" altLang="en-US" sz="2400" smtClean="0"/>
              <a:t> and the consequences of that deterioration for </a:t>
            </a:r>
            <a:r>
              <a:rPr lang="en-US" altLang="en-US" sz="2400" u="sng" smtClean="0"/>
              <a:t>economic and social development</a:t>
            </a:r>
            <a:r>
              <a:rPr lang="en-US" altLang="en-US" sz="2400" smtClean="0"/>
              <a:t>." </a:t>
            </a:r>
          </a:p>
          <a:p>
            <a:pPr algn="just" eaLnBrk="1" hangingPunct="1">
              <a:lnSpc>
                <a:spcPct val="80000"/>
              </a:lnSpc>
            </a:pPr>
            <a:r>
              <a:rPr lang="en-US" altLang="en-US" sz="2400" smtClean="0"/>
              <a:t>In establishing the commission, the UN General Assembly recognized that </a:t>
            </a:r>
            <a:r>
              <a:rPr lang="en-US" altLang="en-US" sz="2400" u="sng" smtClean="0"/>
              <a:t>environmental problems were global in nature</a:t>
            </a:r>
            <a:r>
              <a:rPr lang="en-US" altLang="en-US" sz="2400" smtClean="0"/>
              <a:t> and determined that it was in the </a:t>
            </a:r>
            <a:r>
              <a:rPr lang="en-US" altLang="en-US" sz="2400" u="sng" smtClean="0"/>
              <a:t>common interest of all nations</a:t>
            </a:r>
            <a:r>
              <a:rPr lang="en-US" altLang="en-US" sz="2400" smtClean="0"/>
              <a:t> to establish policies for </a:t>
            </a:r>
            <a:r>
              <a:rPr lang="en-US" altLang="en-US" sz="2400" u="sng" smtClean="0"/>
              <a:t>sustainable development</a:t>
            </a:r>
            <a:r>
              <a:rPr lang="en-US" altLang="en-US" sz="240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261C2E-0869-4B30-9878-CFC9C9908119}" type="slidenum">
              <a:rPr lang="en-US" altLang="en-US" sz="1400" smtClean="0"/>
              <a:pPr>
                <a:spcBef>
                  <a:spcPct val="0"/>
                </a:spcBef>
                <a:buFontTx/>
                <a:buNone/>
              </a:pPr>
              <a:t>4</a:t>
            </a:fld>
            <a:endParaRPr lang="en-US" altLang="en-US" sz="1400" smtClean="0"/>
          </a:p>
        </p:txBody>
      </p:sp>
      <p:sp>
        <p:nvSpPr>
          <p:cNvPr id="6147" name="Rectangle 2"/>
          <p:cNvSpPr>
            <a:spLocks noGrp="1" noChangeArrowheads="1"/>
          </p:cNvSpPr>
          <p:nvPr>
            <p:ph type="title"/>
          </p:nvPr>
        </p:nvSpPr>
        <p:spPr>
          <a:xfrm>
            <a:off x="609600" y="533400"/>
            <a:ext cx="8229600" cy="698500"/>
          </a:xfrm>
        </p:spPr>
        <p:txBody>
          <a:bodyPr/>
          <a:lstStyle/>
          <a:p>
            <a:pPr eaLnBrk="1" hangingPunct="1"/>
            <a:r>
              <a:rPr lang="en-US" altLang="en-US" sz="3200" smtClean="0"/>
              <a:t>Resolution establishing the Commission </a:t>
            </a:r>
          </a:p>
        </p:txBody>
      </p:sp>
      <p:sp>
        <p:nvSpPr>
          <p:cNvPr id="6148" name="Rectangle 3"/>
          <p:cNvSpPr>
            <a:spLocks noGrp="1" noChangeArrowheads="1"/>
          </p:cNvSpPr>
          <p:nvPr>
            <p:ph type="body" idx="1"/>
          </p:nvPr>
        </p:nvSpPr>
        <p:spPr>
          <a:xfrm>
            <a:off x="423863" y="1344613"/>
            <a:ext cx="8229600" cy="5105400"/>
          </a:xfrm>
        </p:spPr>
        <p:txBody>
          <a:bodyPr/>
          <a:lstStyle/>
          <a:p>
            <a:pPr algn="just" eaLnBrk="1" hangingPunct="1">
              <a:lnSpc>
                <a:spcPct val="80000"/>
              </a:lnSpc>
            </a:pPr>
            <a:r>
              <a:rPr lang="en-US" altLang="en-US" sz="2200" smtClean="0"/>
              <a:t>The 1983 </a:t>
            </a:r>
            <a:r>
              <a:rPr lang="en-US" altLang="en-US" sz="2200" b="1" smtClean="0"/>
              <a:t>General Assembly (UN)</a:t>
            </a:r>
            <a:r>
              <a:rPr lang="en-US" altLang="en-US" sz="2200" smtClean="0"/>
              <a:t> passed Resolution 38/161; "Process of preparation of the Environmental Perspective to the Year 2000 and Beyond" establishing the Commission. In A/RES/38/161, the General Assembly:</a:t>
            </a:r>
          </a:p>
          <a:p>
            <a:pPr lvl="1" algn="just" eaLnBrk="1" hangingPunct="1">
              <a:lnSpc>
                <a:spcPct val="80000"/>
              </a:lnSpc>
            </a:pPr>
            <a:r>
              <a:rPr lang="en-US" altLang="en-US" sz="2200" smtClean="0"/>
              <a:t>"8. Suggests that the Special Commission, when established, should focus mainly on the following terms of reference for its work: </a:t>
            </a:r>
          </a:p>
          <a:p>
            <a:pPr lvl="2" algn="just" eaLnBrk="1" hangingPunct="1">
              <a:lnSpc>
                <a:spcPct val="80000"/>
              </a:lnSpc>
            </a:pPr>
            <a:r>
              <a:rPr lang="en-US" altLang="en-US" sz="2200" smtClean="0"/>
              <a:t>(a) To propose long-term environmental strategies for achieving sustainable development to the year 2000 and beyond; </a:t>
            </a:r>
          </a:p>
          <a:p>
            <a:pPr lvl="2" algn="just" eaLnBrk="1" hangingPunct="1">
              <a:lnSpc>
                <a:spcPct val="80000"/>
              </a:lnSpc>
            </a:pPr>
            <a:r>
              <a:rPr lang="en-US" altLang="en-US" sz="2200" smtClean="0"/>
              <a:t>(b) To recommend ways in which concern for the environment may be translated into greater co-operation among developing countries and between countries at different stages of economic and social development and lead to the achievement of common and mutually supportive objectives which take account of the </a:t>
            </a:r>
            <a:r>
              <a:rPr lang="en-US" altLang="en-US" sz="2200" b="1" smtClean="0"/>
              <a:t>interrelationships between people</a:t>
            </a:r>
            <a:r>
              <a:rPr lang="en-US" altLang="en-US" sz="2200" smtClean="0"/>
              <a:t>, </a:t>
            </a:r>
            <a:r>
              <a:rPr lang="en-US" altLang="en-US" sz="2200" b="1" smtClean="0"/>
              <a:t>resources, environment and development</a:t>
            </a:r>
            <a:r>
              <a:rPr lang="en-US" altLang="en-US" sz="2200" smtClean="0"/>
              <a:t>; </a:t>
            </a:r>
          </a:p>
          <a:p>
            <a:pPr eaLnBrk="1" hangingPunct="1">
              <a:lnSpc>
                <a:spcPct val="80000"/>
              </a:lnSpc>
              <a:buFontTx/>
              <a:buNone/>
            </a:pPr>
            <a:endParaRPr lang="en-US" altLang="en-US" sz="2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AEA8D9-0F19-4B67-AEDD-4CD106CBB604}" type="slidenum">
              <a:rPr lang="en-US" altLang="en-US" sz="1400" smtClean="0"/>
              <a:pPr>
                <a:spcBef>
                  <a:spcPct val="0"/>
                </a:spcBef>
                <a:buFontTx/>
                <a:buNone/>
              </a:pPr>
              <a:t>5</a:t>
            </a:fld>
            <a:endParaRPr lang="en-US" altLang="en-US" sz="1400" smtClean="0"/>
          </a:p>
        </p:txBody>
      </p:sp>
      <p:sp>
        <p:nvSpPr>
          <p:cNvPr id="7171" name="Rectangle 3"/>
          <p:cNvSpPr>
            <a:spLocks noGrp="1" noChangeArrowheads="1"/>
          </p:cNvSpPr>
          <p:nvPr>
            <p:ph type="body" idx="1"/>
          </p:nvPr>
        </p:nvSpPr>
        <p:spPr>
          <a:xfrm>
            <a:off x="228600" y="685800"/>
            <a:ext cx="8229600" cy="4495800"/>
          </a:xfrm>
        </p:spPr>
        <p:txBody>
          <a:bodyPr/>
          <a:lstStyle/>
          <a:p>
            <a:pPr lvl="2" algn="just" eaLnBrk="1" hangingPunct="1">
              <a:lnSpc>
                <a:spcPct val="80000"/>
              </a:lnSpc>
            </a:pPr>
            <a:r>
              <a:rPr lang="en-US" altLang="en-US" sz="2800" smtClean="0"/>
              <a:t>(c) To consider ways and means by which the </a:t>
            </a:r>
            <a:r>
              <a:rPr lang="en-US" altLang="en-US" sz="2800" b="1" smtClean="0"/>
              <a:t>international community</a:t>
            </a:r>
            <a:r>
              <a:rPr lang="en-US" altLang="en-US" sz="2800" smtClean="0"/>
              <a:t> can deal more effectively with environmental concerns, in the light of the other recommendations in its report; </a:t>
            </a:r>
          </a:p>
          <a:p>
            <a:pPr lvl="2" algn="just" eaLnBrk="1" hangingPunct="1">
              <a:lnSpc>
                <a:spcPct val="80000"/>
              </a:lnSpc>
            </a:pPr>
            <a:r>
              <a:rPr lang="en-US" altLang="en-US" sz="2800" smtClean="0"/>
              <a:t>(d) To help to define shared perceptions of long-term environmental issues and of the appropriate efforts needed to deal successfully with the problems of protecting and enhancing the environment, </a:t>
            </a:r>
            <a:r>
              <a:rPr lang="en-US" altLang="en-US" sz="2800" b="1" smtClean="0"/>
              <a:t>a long-term agenda for action during the coming decades</a:t>
            </a:r>
            <a:r>
              <a:rPr lang="en-US" altLang="en-US" sz="2800" smtClean="0"/>
              <a:t>, and aspirational goals for the world community, taking into account the relevant resolutions of the session of a special character of the Governing Council in 1982;“</a:t>
            </a:r>
          </a:p>
          <a:p>
            <a:pPr lvl="2" eaLnBrk="1" hangingPunct="1">
              <a:lnSpc>
                <a:spcPct val="80000"/>
              </a:lnSpc>
            </a:pPr>
            <a:endParaRPr lang="en-US" altLang="en-US" sz="1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EA5E0BE-0ACB-46D2-96CA-325D1A065A51}" type="slidenum">
              <a:rPr lang="en-US" altLang="en-US" sz="1400" smtClean="0"/>
              <a:pPr>
                <a:spcBef>
                  <a:spcPct val="0"/>
                </a:spcBef>
                <a:buFontTx/>
                <a:buNone/>
              </a:pPr>
              <a:t>6</a:t>
            </a:fld>
            <a:endParaRPr lang="en-US" altLang="en-US" sz="1400" smtClean="0"/>
          </a:p>
        </p:txBody>
      </p:sp>
      <p:sp>
        <p:nvSpPr>
          <p:cNvPr id="8195" name="Rectangle 2"/>
          <p:cNvSpPr>
            <a:spLocks noGrp="1" noChangeArrowheads="1"/>
          </p:cNvSpPr>
          <p:nvPr>
            <p:ph type="title"/>
          </p:nvPr>
        </p:nvSpPr>
        <p:spPr>
          <a:xfrm>
            <a:off x="533400" y="401638"/>
            <a:ext cx="8153400" cy="1016000"/>
          </a:xfrm>
        </p:spPr>
        <p:txBody>
          <a:bodyPr/>
          <a:lstStyle/>
          <a:p>
            <a:pPr eaLnBrk="1" hangingPunct="1"/>
            <a:r>
              <a:rPr lang="en-US" altLang="en-US" sz="3200" smtClean="0"/>
              <a:t>RIO DECLARATION ON ENVIRONMENT AND DEVELOPMENT (</a:t>
            </a:r>
            <a:r>
              <a:rPr lang="en-US" altLang="en-US" sz="3200" b="1" smtClean="0"/>
              <a:t>Agenda 21</a:t>
            </a:r>
            <a:r>
              <a:rPr lang="en-US" altLang="en-US" sz="3200" smtClean="0"/>
              <a:t>) </a:t>
            </a:r>
            <a:br>
              <a:rPr lang="en-US" altLang="en-US" sz="3200" smtClean="0"/>
            </a:br>
            <a:r>
              <a:rPr lang="en-US" altLang="en-US" sz="3200" smtClean="0"/>
              <a:t> (</a:t>
            </a:r>
            <a:r>
              <a:rPr lang="en-US" altLang="en-US" sz="2400" smtClean="0"/>
              <a:t>Rio de Janeiro, 3-14 June 1992)</a:t>
            </a:r>
            <a:r>
              <a:rPr lang="en-US" altLang="en-US" sz="4000" smtClean="0"/>
              <a:t> </a:t>
            </a:r>
          </a:p>
        </p:txBody>
      </p:sp>
      <p:sp>
        <p:nvSpPr>
          <p:cNvPr id="8196" name="Rectangle 3"/>
          <p:cNvSpPr>
            <a:spLocks noGrp="1" noChangeArrowheads="1"/>
          </p:cNvSpPr>
          <p:nvPr>
            <p:ph type="body" idx="1"/>
          </p:nvPr>
        </p:nvSpPr>
        <p:spPr>
          <a:xfrm>
            <a:off x="457200" y="1676400"/>
            <a:ext cx="8229600" cy="4648200"/>
          </a:xfrm>
        </p:spPr>
        <p:txBody>
          <a:bodyPr/>
          <a:lstStyle/>
          <a:p>
            <a:pPr eaLnBrk="1" hangingPunct="1">
              <a:lnSpc>
                <a:spcPct val="80000"/>
              </a:lnSpc>
            </a:pPr>
            <a:endParaRPr lang="en-US" altLang="en-US" sz="2800" smtClean="0"/>
          </a:p>
          <a:p>
            <a:pPr algn="just" eaLnBrk="1" hangingPunct="1">
              <a:lnSpc>
                <a:spcPct val="80000"/>
              </a:lnSpc>
            </a:pPr>
            <a:r>
              <a:rPr lang="en-US" altLang="en-US" sz="2800" smtClean="0"/>
              <a:t>With the goal of </a:t>
            </a:r>
            <a:r>
              <a:rPr lang="en-US" altLang="en-US" sz="2800" b="1" smtClean="0"/>
              <a:t>establishing a new and equitable global partnership</a:t>
            </a:r>
            <a:r>
              <a:rPr lang="en-US" altLang="en-US" sz="2800" smtClean="0"/>
              <a:t> through the creation of </a:t>
            </a:r>
            <a:r>
              <a:rPr lang="en-US" altLang="en-US" sz="2800" b="1" smtClean="0"/>
              <a:t>new levels of cooperation among States</a:t>
            </a:r>
            <a:r>
              <a:rPr lang="en-US" altLang="en-US" sz="2800" smtClean="0"/>
              <a:t>, key sectors of societies and people;   </a:t>
            </a:r>
          </a:p>
          <a:p>
            <a:pPr algn="just" eaLnBrk="1" hangingPunct="1">
              <a:lnSpc>
                <a:spcPct val="80000"/>
              </a:lnSpc>
            </a:pPr>
            <a:r>
              <a:rPr lang="en-US" altLang="en-US" sz="2800" smtClean="0"/>
              <a:t> Working towards international agreements which </a:t>
            </a:r>
            <a:r>
              <a:rPr lang="en-US" altLang="en-US" sz="2800" b="1" smtClean="0"/>
              <a:t>respect the interests of all</a:t>
            </a:r>
            <a:r>
              <a:rPr lang="en-US" altLang="en-US" sz="2800" smtClean="0"/>
              <a:t> and </a:t>
            </a:r>
            <a:r>
              <a:rPr lang="en-US" altLang="en-US" sz="2800" b="1" smtClean="0"/>
              <a:t>protect the integrity of the global environmental</a:t>
            </a:r>
            <a:r>
              <a:rPr lang="en-US" altLang="en-US" sz="2800" smtClean="0"/>
              <a:t> and </a:t>
            </a:r>
            <a:r>
              <a:rPr lang="en-US" altLang="en-US" sz="2800" b="1" smtClean="0"/>
              <a:t>developmental system</a:t>
            </a:r>
            <a:r>
              <a:rPr lang="en-US" altLang="en-US" sz="2800" smtClean="0"/>
              <a:t>,  </a:t>
            </a:r>
          </a:p>
          <a:p>
            <a:pPr algn="just" eaLnBrk="1" hangingPunct="1">
              <a:lnSpc>
                <a:spcPct val="80000"/>
              </a:lnSpc>
            </a:pPr>
            <a:r>
              <a:rPr lang="en-US" altLang="en-US" sz="2800" smtClean="0"/>
              <a:t> Recognizing the integral and interdependent nature of the Earth, our home, Rio Declaration   Proclaims 27 principles. </a:t>
            </a:r>
          </a:p>
          <a:p>
            <a:pPr eaLnBrk="1" hangingPunct="1">
              <a:lnSpc>
                <a:spcPct val="80000"/>
              </a:lnSpc>
            </a:pPr>
            <a:endParaRPr lang="en-US" alt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71E583E-F8C5-48B8-ACAB-4718E009C7B0}" type="slidenum">
              <a:rPr lang="en-US" altLang="en-US" sz="1400" smtClean="0"/>
              <a:pPr>
                <a:spcBef>
                  <a:spcPct val="0"/>
                </a:spcBef>
                <a:buFontTx/>
                <a:buNone/>
              </a:pPr>
              <a:t>7</a:t>
            </a:fld>
            <a:endParaRPr lang="en-US" altLang="en-US" sz="1400" smtClean="0"/>
          </a:p>
        </p:txBody>
      </p:sp>
      <p:sp>
        <p:nvSpPr>
          <p:cNvPr id="9219" name="Rectangle 2"/>
          <p:cNvSpPr>
            <a:spLocks noGrp="1" noChangeArrowheads="1"/>
          </p:cNvSpPr>
          <p:nvPr>
            <p:ph type="title"/>
          </p:nvPr>
        </p:nvSpPr>
        <p:spPr/>
        <p:txBody>
          <a:bodyPr/>
          <a:lstStyle/>
          <a:p>
            <a:pPr eaLnBrk="1" hangingPunct="1"/>
            <a:r>
              <a:rPr lang="en-US" altLang="en-US" smtClean="0"/>
              <a:t>Principles of Agenda 21</a:t>
            </a:r>
          </a:p>
        </p:txBody>
      </p:sp>
      <p:sp>
        <p:nvSpPr>
          <p:cNvPr id="9220" name="Rectangle 3"/>
          <p:cNvSpPr>
            <a:spLocks noGrp="1" noChangeArrowheads="1"/>
          </p:cNvSpPr>
          <p:nvPr>
            <p:ph type="body" idx="1"/>
          </p:nvPr>
        </p:nvSpPr>
        <p:spPr>
          <a:xfrm>
            <a:off x="304800" y="1447800"/>
            <a:ext cx="8534400" cy="4953000"/>
          </a:xfrm>
        </p:spPr>
        <p:txBody>
          <a:bodyPr/>
          <a:lstStyle/>
          <a:p>
            <a:pPr algn="just" eaLnBrk="1" hangingPunct="1">
              <a:lnSpc>
                <a:spcPct val="90000"/>
              </a:lnSpc>
            </a:pPr>
            <a:r>
              <a:rPr lang="en-US" altLang="en-US" sz="2400" b="1" smtClean="0"/>
              <a:t>Principle 1:</a:t>
            </a:r>
            <a:r>
              <a:rPr lang="en-US" altLang="en-US" sz="2400" smtClean="0"/>
              <a:t> </a:t>
            </a:r>
            <a:r>
              <a:rPr lang="en-US" altLang="en-US" sz="2400" b="1" smtClean="0"/>
              <a:t>Human beings</a:t>
            </a:r>
            <a:r>
              <a:rPr lang="en-US" altLang="en-US" sz="2400" smtClean="0"/>
              <a:t> are at the </a:t>
            </a:r>
            <a:r>
              <a:rPr lang="en-US" altLang="en-US" sz="2400" b="1" smtClean="0"/>
              <a:t>centre of concerns</a:t>
            </a:r>
            <a:r>
              <a:rPr lang="en-US" altLang="en-US" sz="2400" smtClean="0"/>
              <a:t> for sustainable development. They are entitled to a healthy and productive life in harmony with nature.</a:t>
            </a:r>
          </a:p>
          <a:p>
            <a:pPr algn="just" eaLnBrk="1" hangingPunct="1">
              <a:lnSpc>
                <a:spcPct val="90000"/>
              </a:lnSpc>
            </a:pPr>
            <a:r>
              <a:rPr lang="en-US" altLang="en-US" sz="2400" smtClean="0"/>
              <a:t> </a:t>
            </a:r>
            <a:r>
              <a:rPr lang="en-US" altLang="en-US" sz="2400" b="1" smtClean="0"/>
              <a:t>Principle 2:</a:t>
            </a:r>
            <a:r>
              <a:rPr lang="en-US" altLang="en-US" sz="2400" smtClean="0"/>
              <a:t>    States have, in accordance with the Charter of the United Nations and the principles of international law,</a:t>
            </a:r>
          </a:p>
          <a:p>
            <a:pPr lvl="1" algn="just" eaLnBrk="1" hangingPunct="1">
              <a:lnSpc>
                <a:spcPct val="90000"/>
              </a:lnSpc>
            </a:pPr>
            <a:r>
              <a:rPr lang="en-US" altLang="en-US" sz="2400" smtClean="0"/>
              <a:t>the </a:t>
            </a:r>
            <a:r>
              <a:rPr lang="en-US" altLang="en-US" sz="2400" b="1" smtClean="0"/>
              <a:t>sovereign right</a:t>
            </a:r>
            <a:r>
              <a:rPr lang="en-US" altLang="en-US" sz="2400" smtClean="0"/>
              <a:t> to exploit their own resources</a:t>
            </a:r>
          </a:p>
          <a:p>
            <a:pPr lvl="1" algn="just" eaLnBrk="1" hangingPunct="1">
              <a:lnSpc>
                <a:spcPct val="90000"/>
              </a:lnSpc>
            </a:pPr>
            <a:r>
              <a:rPr lang="en-US" altLang="en-US" sz="2400" smtClean="0"/>
              <a:t>pursuant to their own environmental and developmental policies</a:t>
            </a:r>
          </a:p>
          <a:p>
            <a:pPr lvl="1" algn="just" eaLnBrk="1" hangingPunct="1">
              <a:lnSpc>
                <a:spcPct val="90000"/>
              </a:lnSpc>
            </a:pPr>
            <a:r>
              <a:rPr lang="en-US" altLang="en-US" sz="2400" smtClean="0"/>
              <a:t>And the responsibility to ensure that activities within their jurisdiction or control </a:t>
            </a:r>
            <a:r>
              <a:rPr lang="en-US" altLang="en-US" sz="2400" b="1" smtClean="0"/>
              <a:t>do not cause damage to the environment of other States</a:t>
            </a:r>
            <a:r>
              <a:rPr lang="en-US" altLang="en-US" sz="2400" smtClean="0"/>
              <a:t> or of areas beyond the limits of national jurisdiction.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72C59BA-AE2D-4D03-87B5-93E4BC903DBF}" type="slidenum">
              <a:rPr lang="en-US" altLang="en-US" sz="1400" smtClean="0"/>
              <a:pPr>
                <a:spcBef>
                  <a:spcPct val="0"/>
                </a:spcBef>
                <a:buFontTx/>
                <a:buNone/>
              </a:pPr>
              <a:t>8</a:t>
            </a:fld>
            <a:endParaRPr lang="en-US" altLang="en-US" sz="1400" smtClean="0"/>
          </a:p>
        </p:txBody>
      </p:sp>
      <p:sp>
        <p:nvSpPr>
          <p:cNvPr id="10243" name="Rectangle 3"/>
          <p:cNvSpPr>
            <a:spLocks noGrp="1" noChangeArrowheads="1"/>
          </p:cNvSpPr>
          <p:nvPr>
            <p:ph type="body" idx="1"/>
          </p:nvPr>
        </p:nvSpPr>
        <p:spPr>
          <a:xfrm>
            <a:off x="457200" y="381000"/>
            <a:ext cx="8229600" cy="5745163"/>
          </a:xfrm>
        </p:spPr>
        <p:txBody>
          <a:bodyPr/>
          <a:lstStyle/>
          <a:p>
            <a:pPr algn="just" eaLnBrk="1" hangingPunct="1">
              <a:lnSpc>
                <a:spcPct val="80000"/>
              </a:lnSpc>
            </a:pPr>
            <a:r>
              <a:rPr lang="en-US" altLang="en-US" sz="2800" b="1" smtClean="0"/>
              <a:t>Principle 3:</a:t>
            </a:r>
            <a:r>
              <a:rPr lang="en-US" altLang="en-US" sz="2800" smtClean="0"/>
              <a:t>  The </a:t>
            </a:r>
            <a:r>
              <a:rPr lang="en-US" altLang="en-US" sz="2800" b="1" smtClean="0"/>
              <a:t>right to development</a:t>
            </a:r>
            <a:r>
              <a:rPr lang="en-US" altLang="en-US" sz="2800" smtClean="0"/>
              <a:t> must be fulfilled so as to equitably meet developmental and environmental needs of present and future generations. </a:t>
            </a:r>
          </a:p>
          <a:p>
            <a:pPr algn="just" eaLnBrk="1" hangingPunct="1">
              <a:lnSpc>
                <a:spcPct val="80000"/>
              </a:lnSpc>
            </a:pPr>
            <a:r>
              <a:rPr lang="en-US" altLang="en-US" sz="2800" b="1" smtClean="0"/>
              <a:t>Principle 4:</a:t>
            </a:r>
            <a:r>
              <a:rPr lang="en-US" altLang="en-US" sz="2800" smtClean="0"/>
              <a:t>    In order to achieve sustainable development, </a:t>
            </a:r>
            <a:r>
              <a:rPr lang="en-US" altLang="en-US" sz="2800" b="1" smtClean="0"/>
              <a:t>environmental protection shall constitute an integral part of the development process</a:t>
            </a:r>
            <a:r>
              <a:rPr lang="en-US" altLang="en-US" sz="2800" smtClean="0"/>
              <a:t> and cannot be considered in isolation from it.</a:t>
            </a:r>
          </a:p>
          <a:p>
            <a:pPr algn="just" eaLnBrk="1" hangingPunct="1">
              <a:lnSpc>
                <a:spcPct val="80000"/>
              </a:lnSpc>
            </a:pPr>
            <a:r>
              <a:rPr lang="en-US" altLang="en-US" sz="2800" smtClean="0"/>
              <a:t> </a:t>
            </a:r>
            <a:r>
              <a:rPr lang="en-US" altLang="en-US" sz="2800" b="1" smtClean="0"/>
              <a:t>Principle 5</a:t>
            </a:r>
            <a:r>
              <a:rPr lang="en-US" altLang="en-US" sz="2800" smtClean="0"/>
              <a:t>    All States and all people shall cooperate in the essential task of </a:t>
            </a:r>
            <a:r>
              <a:rPr lang="en-US" altLang="en-US" sz="2800" b="1" smtClean="0"/>
              <a:t>eradicating poverty</a:t>
            </a:r>
            <a:r>
              <a:rPr lang="en-US" altLang="en-US" sz="2800" smtClean="0"/>
              <a:t> as an indispensable requirement for sustainable development, in order to </a:t>
            </a:r>
            <a:r>
              <a:rPr lang="en-US" altLang="en-US" sz="2800" b="1" smtClean="0"/>
              <a:t>decrease the disparities in standards of living</a:t>
            </a:r>
            <a:r>
              <a:rPr lang="en-US" altLang="en-US" sz="2800" smtClean="0"/>
              <a:t> and better meet the needs of the majority of the people of the world.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239FAEB-9E27-4ABF-A86B-30654DB04201}" type="slidenum">
              <a:rPr lang="en-US" altLang="en-US" sz="1400" smtClean="0"/>
              <a:pPr>
                <a:spcBef>
                  <a:spcPct val="0"/>
                </a:spcBef>
                <a:buFontTx/>
                <a:buNone/>
              </a:pPr>
              <a:t>9</a:t>
            </a:fld>
            <a:endParaRPr lang="en-US" altLang="en-US" sz="1400" smtClean="0"/>
          </a:p>
        </p:txBody>
      </p:sp>
      <p:sp>
        <p:nvSpPr>
          <p:cNvPr id="11267" name="Rectangle 3"/>
          <p:cNvSpPr>
            <a:spLocks noGrp="1" noChangeArrowheads="1"/>
          </p:cNvSpPr>
          <p:nvPr>
            <p:ph type="body" idx="1"/>
          </p:nvPr>
        </p:nvSpPr>
        <p:spPr>
          <a:xfrm>
            <a:off x="457200" y="609600"/>
            <a:ext cx="8229600" cy="5745163"/>
          </a:xfrm>
        </p:spPr>
        <p:txBody>
          <a:bodyPr/>
          <a:lstStyle/>
          <a:p>
            <a:pPr algn="just" eaLnBrk="1" hangingPunct="1">
              <a:lnSpc>
                <a:spcPct val="80000"/>
              </a:lnSpc>
            </a:pPr>
            <a:r>
              <a:rPr lang="en-US" altLang="en-US" sz="2400" b="1" smtClean="0"/>
              <a:t>Principle 6:</a:t>
            </a:r>
            <a:r>
              <a:rPr lang="en-US" altLang="en-US" sz="2400" smtClean="0"/>
              <a:t> The </a:t>
            </a:r>
            <a:r>
              <a:rPr lang="en-US" altLang="en-US" sz="2400" b="1" smtClean="0"/>
              <a:t>special situation</a:t>
            </a:r>
            <a:r>
              <a:rPr lang="en-US" altLang="en-US" sz="2400" smtClean="0"/>
              <a:t> and needs of </a:t>
            </a:r>
            <a:r>
              <a:rPr lang="en-US" altLang="en-US" sz="2400" b="1" smtClean="0"/>
              <a:t>developing countries</a:t>
            </a:r>
            <a:r>
              <a:rPr lang="en-US" altLang="en-US" sz="2400" smtClean="0"/>
              <a:t>, particularly the least developed and those most environmentally vulnerable, shall be given </a:t>
            </a:r>
            <a:r>
              <a:rPr lang="en-US" altLang="en-US" sz="2400" b="1" smtClean="0"/>
              <a:t>special priority</a:t>
            </a:r>
            <a:r>
              <a:rPr lang="en-US" altLang="en-US" sz="2400" smtClean="0"/>
              <a:t>.  International actions in the field of environment and development should also address the interests and needs of all countries. </a:t>
            </a:r>
          </a:p>
          <a:p>
            <a:pPr algn="just" eaLnBrk="1" hangingPunct="1">
              <a:lnSpc>
                <a:spcPct val="80000"/>
              </a:lnSpc>
            </a:pPr>
            <a:endParaRPr lang="en-US" altLang="en-US" sz="2400" smtClean="0"/>
          </a:p>
          <a:p>
            <a:pPr algn="just" eaLnBrk="1" hangingPunct="1">
              <a:lnSpc>
                <a:spcPct val="80000"/>
              </a:lnSpc>
            </a:pPr>
            <a:r>
              <a:rPr lang="en-US" altLang="en-US" sz="2400" b="1" smtClean="0"/>
              <a:t>Principle 7:</a:t>
            </a:r>
            <a:r>
              <a:rPr lang="en-US" altLang="en-US" sz="2400" smtClean="0"/>
              <a:t> States shall cooperate in a spirit of </a:t>
            </a:r>
            <a:r>
              <a:rPr lang="en-US" altLang="en-US" sz="2400" b="1" smtClean="0"/>
              <a:t>global partnership to conserve, protect and restore the health and integrity of the Earth's ecosystem</a:t>
            </a:r>
            <a:r>
              <a:rPr lang="en-US" altLang="en-US" sz="2400" smtClean="0"/>
              <a:t>.  In view of the different contributions to global environmental degradation, States have common but differentiated responsibilities.  The </a:t>
            </a:r>
            <a:r>
              <a:rPr lang="en-US" altLang="en-US" sz="2400" b="1" smtClean="0"/>
              <a:t>developed countries</a:t>
            </a:r>
            <a:r>
              <a:rPr lang="en-US" altLang="en-US" sz="2400" smtClean="0"/>
              <a:t> acknowledge the responsibility that they bear in the international pursuit of sustainable development in view of the pressures their societies place on the global environment and of the technologies and financial resources they command. </a:t>
            </a:r>
          </a:p>
          <a:p>
            <a:pPr eaLnBrk="1" hangingPunct="1">
              <a:lnSpc>
                <a:spcPct val="80000"/>
              </a:lnSpc>
            </a:pPr>
            <a:endParaRPr lang="en-US" altLang="en-US" sz="24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1854</Words>
  <Application>Microsoft Office PowerPoint</Application>
  <PresentationFormat>On-screen Show (4:3)</PresentationFormat>
  <Paragraphs>88</Paragraphs>
  <Slides>19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Default Design</vt:lpstr>
      <vt:lpstr>Sustainable Development</vt:lpstr>
      <vt:lpstr>Definition of Sustainable Development</vt:lpstr>
      <vt:lpstr>Brundtland Commission on “Sustainable Development”</vt:lpstr>
      <vt:lpstr>Resolution establishing the Commission </vt:lpstr>
      <vt:lpstr>PowerPoint Presentation</vt:lpstr>
      <vt:lpstr>RIO DECLARATION ON ENVIRONMENT AND DEVELOPMENT (Agenda 21)   (Rio de Janeiro, 3-14 June 1992) </vt:lpstr>
      <vt:lpstr>Principles of Agenda 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dc:title>
  <dc:creator>Faheem</dc:creator>
  <cp:lastModifiedBy>Home</cp:lastModifiedBy>
  <cp:revision>49</cp:revision>
  <dcterms:created xsi:type="dcterms:W3CDTF">2008-10-25T07:37:35Z</dcterms:created>
  <dcterms:modified xsi:type="dcterms:W3CDTF">2020-04-26T10:40:42Z</dcterms:modified>
</cp:coreProperties>
</file>